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30" r:id="rId2"/>
    <p:sldId id="308" r:id="rId3"/>
    <p:sldId id="323" r:id="rId4"/>
    <p:sldId id="321" r:id="rId5"/>
    <p:sldId id="319" r:id="rId6"/>
    <p:sldId id="309" r:id="rId7"/>
    <p:sldId id="310" r:id="rId8"/>
    <p:sldId id="324" r:id="rId9"/>
    <p:sldId id="315" r:id="rId10"/>
    <p:sldId id="317" r:id="rId11"/>
    <p:sldId id="314" r:id="rId12"/>
    <p:sldId id="320" r:id="rId13"/>
  </p:sldIdLst>
  <p:sldSz cx="9144000" cy="6858000" type="screen4x3"/>
  <p:notesSz cx="9998075" cy="6865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C1FA"/>
    <a:srgbClr val="811515"/>
    <a:srgbClr val="A7E8FF"/>
    <a:srgbClr val="971919"/>
    <a:srgbClr val="3DAFFD"/>
    <a:srgbClr val="A8F4FE"/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32499" cy="344489"/>
          </a:xfrm>
          <a:prstGeom prst="rect">
            <a:avLst/>
          </a:prstGeom>
        </p:spPr>
        <p:txBody>
          <a:bodyPr vert="horz" lIns="93615" tIns="46808" rIns="93615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3263" y="2"/>
            <a:ext cx="4332499" cy="344489"/>
          </a:xfrm>
          <a:prstGeom prst="rect">
            <a:avLst/>
          </a:prstGeom>
        </p:spPr>
        <p:txBody>
          <a:bodyPr vert="horz" lIns="93615" tIns="46808" rIns="93615" bIns="46808" rtlCol="0"/>
          <a:lstStyle>
            <a:lvl1pPr algn="r">
              <a:defRPr sz="1200"/>
            </a:lvl1pPr>
          </a:lstStyle>
          <a:p>
            <a:fld id="{3AAB1F59-7D9E-44F4-9245-F960818D8DD8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54400" y="858838"/>
            <a:ext cx="3089275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5" tIns="46808" rIns="93615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9808" y="3304232"/>
            <a:ext cx="7998460" cy="2703464"/>
          </a:xfrm>
          <a:prstGeom prst="rect">
            <a:avLst/>
          </a:prstGeom>
        </p:spPr>
        <p:txBody>
          <a:bodyPr vert="horz" lIns="93615" tIns="46808" rIns="93615" bIns="468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21450"/>
            <a:ext cx="4332499" cy="344488"/>
          </a:xfrm>
          <a:prstGeom prst="rect">
            <a:avLst/>
          </a:prstGeom>
        </p:spPr>
        <p:txBody>
          <a:bodyPr vert="horz" lIns="93615" tIns="46808" rIns="93615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3263" y="6521450"/>
            <a:ext cx="4332499" cy="344488"/>
          </a:xfrm>
          <a:prstGeom prst="rect">
            <a:avLst/>
          </a:prstGeom>
        </p:spPr>
        <p:txBody>
          <a:bodyPr vert="horz" lIns="93615" tIns="46808" rIns="93615" bIns="46808" rtlCol="0" anchor="b"/>
          <a:lstStyle>
            <a:lvl1pPr algn="r">
              <a:defRPr sz="1200"/>
            </a:lvl1pPr>
          </a:lstStyle>
          <a:p>
            <a:fld id="{8708B3D7-502B-4AF7-B625-92FCC559D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454400" y="858838"/>
            <a:ext cx="3089275" cy="2316162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CA14-2D20-4370-BF0A-27839E4F2C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8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454400" y="858838"/>
            <a:ext cx="3089275" cy="2316162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CA14-2D20-4370-BF0A-27839E4F2C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8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9F94-9481-447D-9605-A9BC240FFD5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8ACD-7C59-443F-AE4D-8CA604D5D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6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9F94-9481-447D-9605-A9BC240FFD5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8ACD-7C59-443F-AE4D-8CA604D5D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7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9F94-9481-447D-9605-A9BC240FFD5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8ACD-7C59-443F-AE4D-8CA604D5D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0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9F94-9481-447D-9605-A9BC240FFD5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8ACD-7C59-443F-AE4D-8CA604D5D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9F94-9481-447D-9605-A9BC240FFD5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8ACD-7C59-443F-AE4D-8CA604D5D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8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9F94-9481-447D-9605-A9BC240FFD5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8ACD-7C59-443F-AE4D-8CA604D5D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3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9F94-9481-447D-9605-A9BC240FFD5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8ACD-7C59-443F-AE4D-8CA604D5D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9F94-9481-447D-9605-A9BC240FFD5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8ACD-7C59-443F-AE4D-8CA604D5D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9F94-9481-447D-9605-A9BC240FFD5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8ACD-7C59-443F-AE4D-8CA604D5D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5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9F94-9481-447D-9605-A9BC240FFD5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8ACD-7C59-443F-AE4D-8CA604D5D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9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9F94-9481-447D-9605-A9BC240FFD5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8ACD-7C59-443F-AE4D-8CA604D5D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9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69F94-9481-447D-9605-A9BC240FFD5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58ACD-7C59-443F-AE4D-8CA604D5D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0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backup365.gr/index.php/home/demo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FEF2353-7A94-4CFD-A40B-BBAAAD66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04" y="1860734"/>
            <a:ext cx="5142196" cy="3861340"/>
          </a:xfrm>
          <a:prstGeom prst="rect">
            <a:avLst/>
          </a:prstGeom>
          <a:solidFill>
            <a:srgbClr val="A7E8FF"/>
          </a:solidFill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8FF73B8-FB5E-4FC5-97B7-0354F01A22E4}"/>
              </a:ext>
            </a:extLst>
          </p:cNvPr>
          <p:cNvSpPr txBox="1"/>
          <p:nvPr/>
        </p:nvSpPr>
        <p:spPr>
          <a:xfrm>
            <a:off x="382822" y="2164645"/>
            <a:ext cx="39356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Cloud Backup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για επιχειρήσεις</a:t>
            </a:r>
          </a:p>
        </p:txBody>
      </p:sp>
    </p:spTree>
    <p:extLst>
      <p:ext uri="{BB962C8B-B14F-4D97-AF65-F5344CB8AC3E}">
        <p14:creationId xmlns:p14="http://schemas.microsoft.com/office/powerpoint/2010/main" val="196811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D69CE00-CF13-4A66-B739-1FFDDF236B17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Χαρακτηριστικά του </a:t>
            </a:r>
            <a:r>
              <a:rPr lang="en-US" b="1" dirty="0"/>
              <a:t>Backup</a:t>
            </a:r>
            <a:r>
              <a:rPr lang="el-GR" b="1" dirty="0"/>
              <a:t>365…</a:t>
            </a: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EE1A009-C17D-4032-A094-59344B311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44" y="2058831"/>
            <a:ext cx="4145968" cy="3824193"/>
          </a:xfrm>
        </p:spPr>
        <p:txBody>
          <a:bodyPr>
            <a:noAutofit/>
          </a:bodyPr>
          <a:lstStyle/>
          <a:p>
            <a:pPr marL="376236" indent="-285750">
              <a:lnSpc>
                <a:spcPct val="100000"/>
              </a:lnSpc>
              <a:buBlip>
                <a:blip r:embed="rId2"/>
              </a:buBlip>
            </a:pPr>
            <a:endParaRPr lang="en-US" sz="1400" dirty="0"/>
          </a:p>
          <a:p>
            <a:pPr marL="376236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l-GR" sz="1800" dirty="0"/>
              <a:t> </a:t>
            </a:r>
            <a:r>
              <a:rPr lang="el-GR" sz="1800" dirty="0" err="1"/>
              <a:t>Continuous</a:t>
            </a:r>
            <a:r>
              <a:rPr lang="el-GR" sz="1800" dirty="0"/>
              <a:t> </a:t>
            </a:r>
            <a:r>
              <a:rPr lang="el-GR" sz="1800" dirty="0" err="1"/>
              <a:t>Data</a:t>
            </a:r>
            <a:r>
              <a:rPr lang="el-GR" sz="1800" dirty="0"/>
              <a:t> Protection για</a:t>
            </a:r>
          </a:p>
          <a:p>
            <a:pPr marL="90486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/>
              <a:t>      αρχεία, </a:t>
            </a:r>
            <a:r>
              <a:rPr lang="el-GR" sz="1800" dirty="0" err="1"/>
              <a:t>VMs</a:t>
            </a:r>
            <a:r>
              <a:rPr lang="el-GR" sz="1800" dirty="0"/>
              <a:t> και βάσεις δεδομένων.</a:t>
            </a:r>
          </a:p>
          <a:p>
            <a:pPr marL="433386" indent="-342900">
              <a:lnSpc>
                <a:spcPct val="100000"/>
              </a:lnSpc>
              <a:buBlip>
                <a:blip r:embed="rId2"/>
              </a:buBlip>
            </a:pPr>
            <a:r>
              <a:rPr lang="el-GR" sz="1800" dirty="0"/>
              <a:t>Δυνατότητα αποστολής </a:t>
            </a:r>
            <a:r>
              <a:rPr lang="en-US" sz="1800" dirty="0"/>
              <a:t>backup </a:t>
            </a:r>
            <a:r>
              <a:rPr lang="el-GR" sz="1800" dirty="0"/>
              <a:t>σε </a:t>
            </a:r>
            <a:r>
              <a:rPr lang="en-US" sz="1800" dirty="0" err="1"/>
              <a:t>DataCenter</a:t>
            </a:r>
            <a:r>
              <a:rPr lang="en-US" sz="1800" dirty="0"/>
              <a:t> </a:t>
            </a:r>
            <a:r>
              <a:rPr lang="el-GR" sz="1800" dirty="0"/>
              <a:t>τρίτων, όπως</a:t>
            </a:r>
            <a:r>
              <a:rPr lang="en-US" sz="1800" dirty="0"/>
              <a:t> Amazon, Azure, Google</a:t>
            </a:r>
            <a:r>
              <a:rPr lang="el-GR" sz="1800" dirty="0"/>
              <a:t>.</a:t>
            </a:r>
          </a:p>
          <a:p>
            <a:pPr marL="433386" indent="-342900">
              <a:lnSpc>
                <a:spcPct val="100000"/>
              </a:lnSpc>
              <a:buBlip>
                <a:blip r:embed="rId2"/>
              </a:buBlip>
            </a:pPr>
            <a:r>
              <a:rPr lang="en-US" sz="1800" dirty="0"/>
              <a:t>Exchange Backup (Database – Mail level). Restore </a:t>
            </a:r>
            <a:r>
              <a:rPr lang="el-GR" sz="1800" dirty="0"/>
              <a:t>και σε επίπεδο </a:t>
            </a:r>
            <a:r>
              <a:rPr lang="en-US" sz="1800" dirty="0"/>
              <a:t>mailbox</a:t>
            </a:r>
            <a:r>
              <a:rPr lang="el-GR" sz="1800" dirty="0"/>
              <a:t>.</a:t>
            </a:r>
            <a:endParaRPr lang="en-US" sz="1800" dirty="0"/>
          </a:p>
          <a:p>
            <a:pPr marL="433386" indent="-342900">
              <a:lnSpc>
                <a:spcPct val="100000"/>
              </a:lnSpc>
              <a:buBlip>
                <a:blip r:embed="rId2"/>
              </a:buBlip>
            </a:pPr>
            <a:r>
              <a:rPr lang="en-US" sz="1800" dirty="0"/>
              <a:t>Bare Metal Recovery: Windows  8.1, 10, 11 &amp; Windows Server 2012 &amp; R2, 2016, 2019, 2022</a:t>
            </a:r>
          </a:p>
          <a:p>
            <a:pPr marL="433386" indent="-342900">
              <a:lnSpc>
                <a:spcPct val="100000"/>
              </a:lnSpc>
              <a:buBlip>
                <a:blip r:embed="rId2"/>
              </a:buBlip>
            </a:pPr>
            <a:endParaRPr lang="el-GR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4EBF1D-B9D0-46A7-A825-8ACBBFC90154}"/>
              </a:ext>
            </a:extLst>
          </p:cNvPr>
          <p:cNvSpPr txBox="1"/>
          <p:nvPr/>
        </p:nvSpPr>
        <p:spPr>
          <a:xfrm>
            <a:off x="631839" y="1690689"/>
            <a:ext cx="4142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71919"/>
                </a:solidFill>
              </a:rPr>
              <a:t>Local to Cloud Backup</a:t>
            </a:r>
            <a:endParaRPr lang="el-GR" sz="2800" b="1" dirty="0">
              <a:solidFill>
                <a:srgbClr val="971919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1B18A41-1959-45A9-A989-5ABFD8835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15" y="2401692"/>
            <a:ext cx="2814805" cy="23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8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B6C4A-2DFB-4D03-B9AF-0FD7EBFB9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50" y="2443714"/>
            <a:ext cx="4846100" cy="3480045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20000"/>
              </a:lnSpc>
              <a:buBlip>
                <a:blip r:embed="rId2"/>
              </a:buBlip>
            </a:pPr>
            <a:r>
              <a:rPr lang="el-GR" sz="1800" dirty="0" err="1"/>
              <a:t>Backup</a:t>
            </a:r>
            <a:r>
              <a:rPr lang="el-GR" sz="1800" dirty="0"/>
              <a:t> ολόκληρο το </a:t>
            </a:r>
            <a:r>
              <a:rPr lang="el-GR" sz="1800" b="1" dirty="0" err="1"/>
              <a:t>Domain</a:t>
            </a:r>
            <a:r>
              <a:rPr lang="el-GR" sz="1800" b="1" dirty="0"/>
              <a:t> του Office 365</a:t>
            </a:r>
            <a:r>
              <a:rPr lang="el-GR" sz="1800" dirty="0"/>
              <a:t>, συμπεριλαμβανομένου του </a:t>
            </a:r>
            <a:r>
              <a:rPr lang="el-GR" sz="1800" u="sng" dirty="0"/>
              <a:t>Exchange </a:t>
            </a:r>
            <a:r>
              <a:rPr lang="el-GR" sz="1800" u="sng" dirty="0" err="1"/>
              <a:t>Online</a:t>
            </a:r>
            <a:r>
              <a:rPr lang="el-GR" sz="1800" dirty="0"/>
              <a:t>, </a:t>
            </a:r>
            <a:r>
              <a:rPr lang="el-GR" sz="1800" u="sng" dirty="0"/>
              <a:t>SharePoint </a:t>
            </a:r>
            <a:r>
              <a:rPr lang="el-GR" sz="1800" u="sng" dirty="0" err="1"/>
              <a:t>Online</a:t>
            </a:r>
            <a:r>
              <a:rPr lang="el-GR" sz="1800" u="sng" dirty="0"/>
              <a:t> </a:t>
            </a:r>
            <a:r>
              <a:rPr lang="el-GR" sz="1800" dirty="0"/>
              <a:t>αλλά και του </a:t>
            </a:r>
            <a:r>
              <a:rPr lang="el-GR" sz="1800" u="sng" dirty="0"/>
              <a:t>OneDrive</a:t>
            </a:r>
            <a:r>
              <a:rPr lang="en-US" sz="1800" u="sng" dirty="0"/>
              <a:t> </a:t>
            </a:r>
            <a:r>
              <a:rPr lang="el-GR" sz="1800" dirty="0"/>
              <a:t>(Διατίθεται και </a:t>
            </a:r>
            <a:r>
              <a:rPr lang="en-US" sz="1800" dirty="0"/>
              <a:t>agentless)</a:t>
            </a:r>
            <a:r>
              <a:rPr lang="el-GR" sz="1800" dirty="0"/>
              <a:t>.</a:t>
            </a:r>
          </a:p>
          <a:p>
            <a:pPr marL="361950" indent="-361950">
              <a:lnSpc>
                <a:spcPct val="120000"/>
              </a:lnSpc>
              <a:buBlip>
                <a:blip r:embed="rId2"/>
              </a:buBlip>
            </a:pPr>
            <a:r>
              <a:rPr lang="el-GR" sz="1800" dirty="0" err="1"/>
              <a:t>Βackup</a:t>
            </a:r>
            <a:r>
              <a:rPr lang="el-GR" sz="1800" dirty="0"/>
              <a:t> σε πολλαπλά σημεία ταυτόχρονα, όπως το τοπικό δίκτυο, τα </a:t>
            </a:r>
            <a:r>
              <a:rPr lang="en-US" sz="1800" dirty="0"/>
              <a:t>datacenters </a:t>
            </a:r>
            <a:r>
              <a:rPr lang="el-GR" sz="1800" dirty="0"/>
              <a:t>του Backup365, ή </a:t>
            </a:r>
            <a:r>
              <a:rPr lang="el-GR" sz="1800" dirty="0" err="1"/>
              <a:t>datacenter</a:t>
            </a:r>
            <a:r>
              <a:rPr lang="el-GR" sz="1800" dirty="0"/>
              <a:t> τρίτου.</a:t>
            </a:r>
          </a:p>
          <a:p>
            <a:pPr marL="361950" indent="-361950">
              <a:lnSpc>
                <a:spcPct val="120000"/>
              </a:lnSpc>
              <a:buBlip>
                <a:blip r:embed="rId2"/>
              </a:buBlip>
            </a:pPr>
            <a:r>
              <a:rPr lang="el-GR" sz="1800" dirty="0"/>
              <a:t>Διατήρηση </a:t>
            </a:r>
            <a:r>
              <a:rPr lang="en-US" sz="1800" dirty="0"/>
              <a:t>backup </a:t>
            </a:r>
            <a:r>
              <a:rPr lang="el-GR" sz="1800" dirty="0"/>
              <a:t>των διαγραμμένων δεδομένων για όσο χρόνο χρειάζεται.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69CE00-CF13-4A66-B739-1FFDDF236B17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Χαρακτηριστικά του </a:t>
            </a:r>
            <a:r>
              <a:rPr lang="en-US" b="1" dirty="0"/>
              <a:t>Backup</a:t>
            </a:r>
            <a:r>
              <a:rPr lang="el-GR" b="1" dirty="0"/>
              <a:t>365…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4AD831C-13E2-4785-9716-882C94751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3" r="17823" b="54552"/>
          <a:stretch/>
        </p:blipFill>
        <p:spPr>
          <a:xfrm>
            <a:off x="6264065" y="2260100"/>
            <a:ext cx="2293195" cy="52702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5BB243B-F112-4F18-99A0-E959BB442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85" y="4645694"/>
            <a:ext cx="994754" cy="99475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B750BC7-C212-44A7-B8A5-ED7B3873E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65" y="3156452"/>
            <a:ext cx="2293195" cy="11071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E577D1-8503-41BD-A044-BA09FB8DA083}"/>
              </a:ext>
            </a:extLst>
          </p:cNvPr>
          <p:cNvSpPr txBox="1"/>
          <p:nvPr/>
        </p:nvSpPr>
        <p:spPr>
          <a:xfrm>
            <a:off x="641099" y="1713784"/>
            <a:ext cx="4142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71919"/>
                </a:solidFill>
              </a:rPr>
              <a:t>Cloud to Cloud Backup</a:t>
            </a:r>
            <a:endParaRPr lang="el-GR" sz="2800" b="1" dirty="0">
              <a:solidFill>
                <a:srgbClr val="97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65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328592" cy="3384376"/>
          </a:xfrm>
        </p:spPr>
        <p:txBody>
          <a:bodyPr/>
          <a:lstStyle/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	</a:t>
            </a:r>
            <a:endParaRPr lang="el-GR" sz="5400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387CA27B-1CE3-4731-9AB0-5D903DC26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" y="1973785"/>
            <a:ext cx="4468654" cy="3355569"/>
          </a:xfrm>
          <a:prstGeom prst="rect">
            <a:avLst/>
          </a:prstGeom>
          <a:solidFill>
            <a:srgbClr val="A7E8FF"/>
          </a:solidFill>
        </p:spPr>
      </p:pic>
      <p:sp>
        <p:nvSpPr>
          <p:cNvPr id="13" name="Ορθογώνιο: Στρογγύλεμα γωνιών 12">
            <a:hlinkClick r:id="rId5"/>
            <a:extLst>
              <a:ext uri="{FF2B5EF4-FFF2-40B4-BE49-F238E27FC236}">
                <a16:creationId xmlns:a16="http://schemas.microsoft.com/office/drawing/2014/main" id="{11CC335F-E734-4B22-83BD-8FA1E3824783}"/>
              </a:ext>
            </a:extLst>
          </p:cNvPr>
          <p:cNvSpPr/>
          <p:nvPr/>
        </p:nvSpPr>
        <p:spPr>
          <a:xfrm>
            <a:off x="4743394" y="2122802"/>
            <a:ext cx="3577683" cy="543499"/>
          </a:xfrm>
          <a:prstGeom prst="roundRect">
            <a:avLst/>
          </a:prstGeom>
          <a:solidFill>
            <a:srgbClr val="971919"/>
          </a:solidFill>
          <a:ln>
            <a:solidFill>
              <a:srgbClr val="81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Ζητείστε μας </a:t>
            </a:r>
            <a:r>
              <a:rPr lang="el-GR" sz="2000" b="1" u="sng" dirty="0"/>
              <a:t>Δωρεάν </a:t>
            </a:r>
            <a:r>
              <a:rPr lang="en-US" sz="2000" b="1" u="sng" dirty="0"/>
              <a:t>Demo</a:t>
            </a:r>
            <a:endParaRPr lang="el-GR" sz="2000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DC916B-0BD5-4B84-AC15-BE51AA4B1C48}"/>
              </a:ext>
            </a:extLst>
          </p:cNvPr>
          <p:cNvSpPr txBox="1"/>
          <p:nvPr/>
        </p:nvSpPr>
        <p:spPr>
          <a:xfrm>
            <a:off x="5213936" y="4128245"/>
            <a:ext cx="2636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Στοιχεία Επικοινωνίας:</a:t>
            </a:r>
          </a:p>
          <a:p>
            <a:pPr algn="ctr"/>
            <a:r>
              <a:rPr lang="el-GR" sz="2000" dirty="0"/>
              <a:t>+30 210 90 10 401</a:t>
            </a:r>
          </a:p>
          <a:p>
            <a:pPr algn="ctr"/>
            <a:r>
              <a:rPr lang="en-US" sz="2000" dirty="0"/>
              <a:t>sales@backup365.gr</a:t>
            </a:r>
            <a:endParaRPr lang="el-GR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F46512-EAF8-4526-903D-7A3CB4B34167}"/>
              </a:ext>
            </a:extLst>
          </p:cNvPr>
          <p:cNvSpPr txBox="1"/>
          <p:nvPr/>
        </p:nvSpPr>
        <p:spPr>
          <a:xfrm>
            <a:off x="5213936" y="3212809"/>
            <a:ext cx="254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Mistral" panose="03090702030407020403" pitchFamily="66" charset="0"/>
              </a:rPr>
              <a:t>Ευχαριστούμε!</a:t>
            </a: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2D0A9960-4FCD-4405-BDCC-E7098BAFC6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448">
            <a:off x="7541827" y="2605750"/>
            <a:ext cx="426258" cy="5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45B1-C6BE-44E9-B328-BAF75426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32" y="356045"/>
            <a:ext cx="7886700" cy="1325563"/>
          </a:xfrm>
        </p:spPr>
        <p:txBody>
          <a:bodyPr/>
          <a:lstStyle/>
          <a:p>
            <a:r>
              <a:rPr lang="el-GR" dirty="0"/>
              <a:t>Τι είναι το </a:t>
            </a:r>
            <a:r>
              <a:rPr lang="en-US" b="1" dirty="0"/>
              <a:t>Backup</a:t>
            </a:r>
            <a:r>
              <a:rPr lang="el-GR" b="1" dirty="0"/>
              <a:t>365</a:t>
            </a:r>
            <a:r>
              <a:rPr lang="en-US" b="1" dirty="0"/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16C8D-26A3-47B8-A242-2E6B331C4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48" y="1781536"/>
            <a:ext cx="4311544" cy="4439606"/>
          </a:xfrm>
        </p:spPr>
        <p:txBody>
          <a:bodyPr>
            <a:normAutofit lnSpcReduction="10000"/>
          </a:bodyPr>
          <a:lstStyle/>
          <a:p>
            <a:pPr marL="396875" indent="-396875">
              <a:buSzPct val="100000"/>
              <a:buBlip>
                <a:blip r:embed="rId2"/>
              </a:buBlip>
            </a:pPr>
            <a:r>
              <a:rPr lang="el-GR" sz="2200" dirty="0"/>
              <a:t>Αυτοματοποιημένη διαδικασία </a:t>
            </a:r>
            <a:r>
              <a:rPr lang="en-US" sz="2200" b="1" dirty="0"/>
              <a:t>Cloud</a:t>
            </a:r>
            <a:r>
              <a:rPr lang="el-GR" sz="2200" dirty="0"/>
              <a:t> </a:t>
            </a:r>
            <a:r>
              <a:rPr lang="en-US" sz="2200" b="1" dirty="0"/>
              <a:t>backup</a:t>
            </a:r>
            <a:r>
              <a:rPr lang="en-US" sz="2200" dirty="0"/>
              <a:t> </a:t>
            </a:r>
            <a:r>
              <a:rPr lang="el-GR" sz="2200" dirty="0"/>
              <a:t>των δεδομένων σας</a:t>
            </a:r>
            <a:r>
              <a:rPr lang="en-US" sz="2200" dirty="0"/>
              <a:t>,</a:t>
            </a:r>
            <a:r>
              <a:rPr lang="el-GR" sz="2200" dirty="0"/>
              <a:t> είτε βρίσκονται τοπικά είτε στο σύννεφο.</a:t>
            </a:r>
            <a:endParaRPr lang="en-US" sz="2200" dirty="0"/>
          </a:p>
          <a:p>
            <a:pPr marL="0" indent="0">
              <a:buSzPct val="100000"/>
              <a:buNone/>
            </a:pPr>
            <a:endParaRPr lang="el-GR" sz="2200" dirty="0"/>
          </a:p>
          <a:p>
            <a:pPr marL="396875" indent="-396875">
              <a:buSzPct val="100000"/>
              <a:buBlip>
                <a:blip r:embed="rId2"/>
              </a:buBlip>
            </a:pPr>
            <a:r>
              <a:rPr lang="el-GR" sz="2200" dirty="0"/>
              <a:t>Αξιόπιστη λύση για την προστασία των κρίσιμων δεδομένων της </a:t>
            </a:r>
            <a:r>
              <a:rPr lang="el-GR" sz="2200" b="1" dirty="0"/>
              <a:t>επιχείρησης</a:t>
            </a:r>
            <a:r>
              <a:rPr lang="en-US" sz="2200" b="1" dirty="0"/>
              <a:t> </a:t>
            </a:r>
            <a:r>
              <a:rPr lang="en-US" sz="2200" dirty="0"/>
              <a:t>(</a:t>
            </a:r>
            <a:r>
              <a:rPr lang="el-GR" sz="2200" dirty="0"/>
              <a:t>αρχεία, </a:t>
            </a:r>
            <a:r>
              <a:rPr lang="en-US" sz="2200" dirty="0"/>
              <a:t>databases, VMs </a:t>
            </a:r>
            <a:r>
              <a:rPr lang="el-GR" sz="2200" dirty="0" err="1"/>
              <a:t>κ.α</a:t>
            </a:r>
            <a:r>
              <a:rPr lang="el-GR" sz="2200" dirty="0"/>
              <a:t>)</a:t>
            </a:r>
            <a:r>
              <a:rPr lang="en-US" sz="2200" dirty="0"/>
              <a:t>.</a:t>
            </a:r>
            <a:endParaRPr lang="el-GR" sz="2200" dirty="0"/>
          </a:p>
          <a:p>
            <a:pPr marL="0" indent="0">
              <a:buSzPct val="100000"/>
              <a:buNone/>
            </a:pPr>
            <a:r>
              <a:rPr lang="en-US" sz="2200" dirty="0"/>
              <a:t> </a:t>
            </a:r>
          </a:p>
          <a:p>
            <a:pPr marL="396875" indent="-396875">
              <a:buSzPct val="100000"/>
              <a:buBlip>
                <a:blip r:embed="rId2"/>
              </a:buBlip>
            </a:pPr>
            <a:r>
              <a:rPr lang="el-GR" sz="2200" dirty="0"/>
              <a:t>Δυνατότητα </a:t>
            </a:r>
            <a:r>
              <a:rPr lang="en-US" sz="2200" dirty="0"/>
              <a:t>Backup </a:t>
            </a:r>
            <a:r>
              <a:rPr lang="el-GR" sz="2200" dirty="0"/>
              <a:t>των δεδομένων</a:t>
            </a:r>
            <a:r>
              <a:rPr lang="en-US" sz="2200" dirty="0"/>
              <a:t> </a:t>
            </a:r>
            <a:r>
              <a:rPr lang="el-GR" sz="2200" dirty="0"/>
              <a:t>σε άλλη συσκευή του </a:t>
            </a:r>
            <a:r>
              <a:rPr lang="el-GR" sz="2200" b="1" dirty="0"/>
              <a:t>δικτύου </a:t>
            </a:r>
            <a:r>
              <a:rPr lang="el-GR" sz="2200" dirty="0"/>
              <a:t>σας.</a:t>
            </a:r>
            <a:endParaRPr lang="en-US" sz="2200" dirty="0"/>
          </a:p>
          <a:p>
            <a:pPr marL="0" indent="0">
              <a:buSzPct val="100000"/>
              <a:buNone/>
            </a:pPr>
            <a:endParaRPr lang="el-GR" sz="2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A93E4D6-8D6E-4256-A90C-E264AEB76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4" t="22704" r="9421" b="21988"/>
          <a:stretch/>
        </p:blipFill>
        <p:spPr>
          <a:xfrm>
            <a:off x="6219660" y="4241732"/>
            <a:ext cx="1288930" cy="1228504"/>
          </a:xfrm>
          <a:prstGeom prst="ellipse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A682876-39EE-451B-8D45-87E52D71CB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t="21675" r="63495" b="20803"/>
          <a:stretch/>
        </p:blipFill>
        <p:spPr>
          <a:xfrm>
            <a:off x="6204908" y="1716452"/>
            <a:ext cx="1288930" cy="1277536"/>
          </a:xfrm>
          <a:prstGeom prst="ellipse">
            <a:avLst/>
          </a:prstGeom>
        </p:spPr>
      </p:pic>
      <p:sp>
        <p:nvSpPr>
          <p:cNvPr id="9" name="Σύμβολο πρόσθεσης 8">
            <a:extLst>
              <a:ext uri="{FF2B5EF4-FFF2-40B4-BE49-F238E27FC236}">
                <a16:creationId xmlns:a16="http://schemas.microsoft.com/office/drawing/2014/main" id="{ECC23365-06CD-41DA-856E-738DD5FA8805}"/>
              </a:ext>
            </a:extLst>
          </p:cNvPr>
          <p:cNvSpPr/>
          <p:nvPr/>
        </p:nvSpPr>
        <p:spPr>
          <a:xfrm>
            <a:off x="6668769" y="3451465"/>
            <a:ext cx="361207" cy="379562"/>
          </a:xfrm>
          <a:prstGeom prst="mathPl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162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DBD5-DD09-4E54-8188-D0F4C222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88" y="1823716"/>
            <a:ext cx="3626657" cy="447670"/>
          </a:xfrm>
        </p:spPr>
        <p:txBody>
          <a:bodyPr>
            <a:no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Backup </a:t>
            </a:r>
            <a:r>
              <a:rPr lang="el-GR" sz="2400" b="1" dirty="0" err="1">
                <a:solidFill>
                  <a:srgbClr val="C00000"/>
                </a:solidFill>
                <a:latin typeface="+mn-lt"/>
              </a:rPr>
              <a:t>Cloud</a:t>
            </a:r>
            <a:r>
              <a:rPr lang="el-GR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l-GR" sz="2400" b="1" dirty="0" err="1">
                <a:solidFill>
                  <a:srgbClr val="C00000"/>
                </a:solidFill>
                <a:latin typeface="+mn-lt"/>
              </a:rPr>
              <a:t>to</a:t>
            </a:r>
            <a:r>
              <a:rPr lang="el-GR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l-GR" sz="2400" b="1" dirty="0" err="1">
                <a:solidFill>
                  <a:srgbClr val="C00000"/>
                </a:solidFill>
                <a:latin typeface="+mn-lt"/>
              </a:rPr>
              <a:t>Cloud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E5D0793-5F58-4581-939A-1BDCF80490E2}"/>
              </a:ext>
            </a:extLst>
          </p:cNvPr>
          <p:cNvSpPr/>
          <p:nvPr/>
        </p:nvSpPr>
        <p:spPr>
          <a:xfrm>
            <a:off x="1032689" y="2317984"/>
            <a:ext cx="3377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Backup </a:t>
            </a:r>
            <a:r>
              <a:rPr lang="el-GR" sz="2000" dirty="0"/>
              <a:t>των </a:t>
            </a:r>
            <a:r>
              <a:rPr lang="en-US" sz="2000" dirty="0"/>
              <a:t>cloud </a:t>
            </a:r>
            <a:r>
              <a:rPr lang="el-GR" sz="2000" dirty="0"/>
              <a:t>εφαρμογών</a:t>
            </a:r>
            <a:r>
              <a:rPr lang="en-US" sz="2000" dirty="0"/>
              <a:t> </a:t>
            </a:r>
            <a:r>
              <a:rPr lang="el-GR" sz="2000" dirty="0"/>
              <a:t>σας </a:t>
            </a:r>
            <a:r>
              <a:rPr lang="en-US" sz="2000" dirty="0"/>
              <a:t>(</a:t>
            </a:r>
            <a:r>
              <a:rPr lang="el-GR" sz="2000" dirty="0"/>
              <a:t>όπως πχ</a:t>
            </a:r>
            <a:r>
              <a:rPr lang="en-US" sz="2000" dirty="0"/>
              <a:t>.</a:t>
            </a:r>
            <a:r>
              <a:rPr lang="el-GR" sz="2000" dirty="0"/>
              <a:t> </a:t>
            </a:r>
            <a:r>
              <a:rPr lang="en-US" sz="2000" dirty="0"/>
              <a:t>Office 365) </a:t>
            </a:r>
            <a:r>
              <a:rPr lang="el-GR" sz="2000" dirty="0"/>
              <a:t>σε άλλα </a:t>
            </a:r>
            <a:r>
              <a:rPr lang="en-US" sz="2000" dirty="0"/>
              <a:t>datacenters</a:t>
            </a:r>
            <a:r>
              <a:rPr lang="el-GR" sz="2000" dirty="0"/>
              <a:t> (π.χ. του </a:t>
            </a:r>
            <a:r>
              <a:rPr lang="en-US" sz="2000" dirty="0"/>
              <a:t>Backup365</a:t>
            </a:r>
            <a:r>
              <a:rPr lang="el-GR" sz="2000" dirty="0"/>
              <a:t>).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69CE00-CF13-4A66-B739-1FFDDF236B17}"/>
              </a:ext>
            </a:extLst>
          </p:cNvPr>
          <p:cNvSpPr txBox="1">
            <a:spLocks/>
          </p:cNvSpPr>
          <p:nvPr/>
        </p:nvSpPr>
        <p:spPr>
          <a:xfrm>
            <a:off x="593971" y="434425"/>
            <a:ext cx="7956058" cy="109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Επιλογές</a:t>
            </a:r>
            <a:r>
              <a:rPr lang="el-GR" b="1" dirty="0"/>
              <a:t> </a:t>
            </a:r>
            <a:r>
              <a:rPr lang="en-US" b="1" dirty="0"/>
              <a:t>Backup</a:t>
            </a:r>
            <a:r>
              <a:rPr lang="el-GR" b="1" dirty="0"/>
              <a:t>365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FF664A-CE5A-46DC-B77F-2932969BF01E}"/>
              </a:ext>
            </a:extLst>
          </p:cNvPr>
          <p:cNvSpPr txBox="1">
            <a:spLocks/>
          </p:cNvSpPr>
          <p:nvPr/>
        </p:nvSpPr>
        <p:spPr>
          <a:xfrm>
            <a:off x="692788" y="3779204"/>
            <a:ext cx="3377560" cy="447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Blip>
                <a:blip r:embed="rId2"/>
              </a:buBlip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Backup Local</a:t>
            </a:r>
            <a:r>
              <a:rPr lang="el-GR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l-GR" sz="2400" b="1" dirty="0" err="1">
                <a:solidFill>
                  <a:srgbClr val="C00000"/>
                </a:solidFill>
                <a:latin typeface="+mn-lt"/>
              </a:rPr>
              <a:t>to</a:t>
            </a:r>
            <a:r>
              <a:rPr lang="el-GR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l-GR" sz="2400" b="1" dirty="0" err="1">
                <a:solidFill>
                  <a:srgbClr val="C00000"/>
                </a:solidFill>
                <a:latin typeface="+mn-lt"/>
              </a:rPr>
              <a:t>Cloud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1CEC95D-A79C-442C-82D8-AA4336B62D8C}"/>
              </a:ext>
            </a:extLst>
          </p:cNvPr>
          <p:cNvSpPr/>
          <p:nvPr/>
        </p:nvSpPr>
        <p:spPr>
          <a:xfrm>
            <a:off x="1032689" y="4226874"/>
            <a:ext cx="3753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Backup </a:t>
            </a:r>
            <a:r>
              <a:rPr lang="el-GR" sz="2000" dirty="0"/>
              <a:t>των δεδομένων του τοπικού δικτύου σας (όπως πχ. αρχεία, </a:t>
            </a:r>
            <a:r>
              <a:rPr lang="en-US" sz="2000" dirty="0"/>
              <a:t>databases, VMs )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στα </a:t>
            </a:r>
            <a:r>
              <a:rPr lang="en-US" sz="2000" dirty="0"/>
              <a:t>datacenters</a:t>
            </a:r>
            <a:r>
              <a:rPr lang="el-GR" sz="2000" dirty="0"/>
              <a:t> του </a:t>
            </a:r>
            <a:r>
              <a:rPr lang="en-US" sz="2000" dirty="0"/>
              <a:t>Backup365</a:t>
            </a:r>
            <a:r>
              <a:rPr lang="el-GR" sz="2000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82B5BB-926A-4DE5-B8D7-E2FF75394E52}"/>
              </a:ext>
            </a:extLst>
          </p:cNvPr>
          <p:cNvSpPr txBox="1">
            <a:spLocks/>
          </p:cNvSpPr>
          <p:nvPr/>
        </p:nvSpPr>
        <p:spPr>
          <a:xfrm>
            <a:off x="5041259" y="1875738"/>
            <a:ext cx="3347900" cy="447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Blip>
                <a:blip r:embed="rId2"/>
              </a:buBlip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Backup Cloud </a:t>
            </a:r>
            <a:r>
              <a:rPr lang="el-GR" sz="2400" b="1" dirty="0" err="1">
                <a:solidFill>
                  <a:srgbClr val="C00000"/>
                </a:solidFill>
                <a:latin typeface="+mn-lt"/>
              </a:rPr>
              <a:t>to</a:t>
            </a:r>
            <a:r>
              <a:rPr lang="el-GR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Local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72F23D5-7E85-43F2-B86E-A9640F1CFBA9}"/>
              </a:ext>
            </a:extLst>
          </p:cNvPr>
          <p:cNvSpPr txBox="1">
            <a:spLocks/>
          </p:cNvSpPr>
          <p:nvPr/>
        </p:nvSpPr>
        <p:spPr>
          <a:xfrm>
            <a:off x="5052140" y="3779204"/>
            <a:ext cx="3337019" cy="447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Blip>
                <a:blip r:embed="rId2"/>
              </a:buBlip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Backup Local </a:t>
            </a:r>
            <a:r>
              <a:rPr lang="el-GR" sz="2400" b="1" dirty="0" err="1">
                <a:solidFill>
                  <a:srgbClr val="C00000"/>
                </a:solidFill>
                <a:latin typeface="+mn-lt"/>
              </a:rPr>
              <a:t>to</a:t>
            </a:r>
            <a:r>
              <a:rPr lang="el-GR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Local</a:t>
            </a: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84368504-C07F-4B74-8ADB-87E762C36EC9}"/>
              </a:ext>
            </a:extLst>
          </p:cNvPr>
          <p:cNvSpPr/>
          <p:nvPr/>
        </p:nvSpPr>
        <p:spPr>
          <a:xfrm>
            <a:off x="5382190" y="2336451"/>
            <a:ext cx="3347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Backup </a:t>
            </a:r>
            <a:r>
              <a:rPr lang="el-GR" sz="2000" dirty="0">
                <a:solidFill>
                  <a:schemeClr val="bg2">
                    <a:lumMod val="25000"/>
                  </a:schemeClr>
                </a:solidFill>
              </a:rPr>
              <a:t>των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cloud </a:t>
            </a:r>
            <a:r>
              <a:rPr lang="el-GR" sz="2000" dirty="0">
                <a:solidFill>
                  <a:schemeClr val="bg2">
                    <a:lumMod val="25000"/>
                  </a:schemeClr>
                </a:solidFill>
              </a:rPr>
              <a:t>εφαρμογών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2">
                    <a:lumMod val="25000"/>
                  </a:schemeClr>
                </a:solidFill>
              </a:rPr>
              <a:t>σας σε συσκευή του τοπικού δικτύου σας.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5BFD834F-21DA-480C-ABB6-8D4B78AF9D86}"/>
              </a:ext>
            </a:extLst>
          </p:cNvPr>
          <p:cNvSpPr/>
          <p:nvPr/>
        </p:nvSpPr>
        <p:spPr>
          <a:xfrm>
            <a:off x="5382190" y="4226873"/>
            <a:ext cx="3347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Backup </a:t>
            </a:r>
            <a:r>
              <a:rPr lang="el-GR" sz="2000" dirty="0">
                <a:solidFill>
                  <a:schemeClr val="bg2">
                    <a:lumMod val="25000"/>
                  </a:schemeClr>
                </a:solidFill>
              </a:rPr>
              <a:t>των δεδομένων του τοπικού δικτύου σας σε άλλη συσκευή του τοπικού δικτύου σας.</a:t>
            </a:r>
          </a:p>
        </p:txBody>
      </p:sp>
    </p:spTree>
    <p:extLst>
      <p:ext uri="{BB962C8B-B14F-4D97-AF65-F5344CB8AC3E}">
        <p14:creationId xmlns:p14="http://schemas.microsoft.com/office/powerpoint/2010/main" val="304727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10BC8E-37F6-43DB-9E3A-4AF71DEFD644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Γιατί να επιλέξετε </a:t>
            </a:r>
            <a:r>
              <a:rPr lang="en-US" b="1" dirty="0"/>
              <a:t>Cloud Backup</a:t>
            </a:r>
            <a:r>
              <a:rPr lang="el-GR" b="1" dirty="0"/>
              <a:t>…</a:t>
            </a:r>
            <a:endParaRPr lang="en-US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A7ED774-8906-4DAA-B589-FC62CC8E8AE6}"/>
              </a:ext>
            </a:extLst>
          </p:cNvPr>
          <p:cNvSpPr/>
          <p:nvPr/>
        </p:nvSpPr>
        <p:spPr>
          <a:xfrm>
            <a:off x="628650" y="1941747"/>
            <a:ext cx="8193133" cy="40934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l-GR" sz="2000" dirty="0"/>
              <a:t>Το </a:t>
            </a:r>
            <a:r>
              <a:rPr lang="el-GR" sz="2000" dirty="0" err="1"/>
              <a:t>Cloud</a:t>
            </a:r>
            <a:r>
              <a:rPr lang="el-GR" sz="2000" dirty="0"/>
              <a:t> </a:t>
            </a:r>
            <a:r>
              <a:rPr lang="el-GR" sz="2000" dirty="0" err="1"/>
              <a:t>Back</a:t>
            </a:r>
            <a:r>
              <a:rPr lang="en-US" sz="2000" dirty="0"/>
              <a:t>u</a:t>
            </a:r>
            <a:r>
              <a:rPr lang="el-GR" sz="2000" dirty="0"/>
              <a:t>p είναι η πιο αξιόπιστη διαδικασία </a:t>
            </a:r>
            <a:r>
              <a:rPr lang="en-GB" sz="2000" dirty="0"/>
              <a:t>backup, </a:t>
            </a:r>
            <a:r>
              <a:rPr lang="el-GR" sz="2000" dirty="0"/>
              <a:t>καθώς θωρακίζει 100% τα δεδομένα της εταιρείας σας.</a:t>
            </a:r>
          </a:p>
          <a:p>
            <a:endParaRPr lang="el-GR" sz="2000" dirty="0"/>
          </a:p>
          <a:p>
            <a:pPr marL="342900" indent="-342900">
              <a:buBlip>
                <a:blip r:embed="rId2"/>
              </a:buBlip>
            </a:pPr>
            <a:r>
              <a:rPr lang="el-GR" sz="2000" dirty="0"/>
              <a:t>Τα δεδομένα διατηρούνται κρυπτογραφημένα σε ασφαλή χώρο εκτός εταιρείας, ενώ παράλληλα αποθηκεύονται και τοπικά. 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pPr marL="342900" indent="-342900">
              <a:buBlip>
                <a:blip r:embed="rId2"/>
              </a:buBlip>
            </a:pPr>
            <a:r>
              <a:rPr lang="el-GR" sz="2000" dirty="0"/>
              <a:t>Δεν απαιτείται αγορά ή συντήρηση εξοπλισμού και λογισμικού. </a:t>
            </a:r>
          </a:p>
          <a:p>
            <a:pPr marL="342900" indent="-342900"/>
            <a:endParaRPr lang="el-GR" sz="2000" dirty="0"/>
          </a:p>
          <a:p>
            <a:pPr marL="342900" indent="-342900">
              <a:buBlip>
                <a:blip r:embed="rId2"/>
              </a:buBlip>
            </a:pPr>
            <a:r>
              <a:rPr lang="el-GR" sz="2000" dirty="0"/>
              <a:t>Ελαχιστοποίηση του χρόνου απασχόλησης με το </a:t>
            </a:r>
            <a:r>
              <a:rPr lang="en-US" sz="2000" dirty="0"/>
              <a:t>backup</a:t>
            </a:r>
            <a:r>
              <a:rPr lang="el-GR" sz="2000" dirty="0"/>
              <a:t>.</a:t>
            </a:r>
          </a:p>
          <a:p>
            <a:pPr marL="342900" indent="-342900">
              <a:buBlip>
                <a:blip r:embed="rId2"/>
              </a:buBlip>
            </a:pPr>
            <a:endParaRPr lang="el-GR" sz="2000" dirty="0"/>
          </a:p>
          <a:p>
            <a:pPr marL="342900" indent="-342900">
              <a:buBlip>
                <a:blip r:embed="rId2"/>
              </a:buBlip>
            </a:pPr>
            <a:r>
              <a:rPr lang="el-GR" sz="2000" dirty="0"/>
              <a:t>Σταθερό μηνιαίο κόστος, προσαρμοσμένο στις εκάστοτε ανάγκες σας.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1981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DBD5-DD09-4E54-8188-D0F4C222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να επιλέξετε </a:t>
            </a:r>
            <a:r>
              <a:rPr lang="en-US" b="1" dirty="0"/>
              <a:t>Backup</a:t>
            </a:r>
            <a:r>
              <a:rPr lang="el-GR" b="1" dirty="0"/>
              <a:t>365…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1A08E-A6D3-4B70-9A9B-06693BB0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564" y="4038906"/>
            <a:ext cx="6101770" cy="1496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971919"/>
                </a:solidFill>
              </a:rPr>
              <a:t>Ασφάλεια</a:t>
            </a:r>
            <a:endParaRPr lang="en-US" sz="2400" b="1" dirty="0">
              <a:solidFill>
                <a:srgbClr val="971919"/>
              </a:solidFill>
            </a:endParaRP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l-GR" sz="1800" dirty="0"/>
              <a:t>Κρυπτογράφηση δεδομένων με αλγόριθμο</a:t>
            </a:r>
            <a:r>
              <a:rPr lang="en-US" sz="1800" dirty="0"/>
              <a:t> </a:t>
            </a:r>
            <a:r>
              <a:rPr lang="el-GR" sz="1800" dirty="0"/>
              <a:t>256</a:t>
            </a:r>
            <a:r>
              <a:rPr lang="en-US" sz="1800" dirty="0"/>
              <a:t>bit AES</a:t>
            </a:r>
            <a:r>
              <a:rPr lang="el-GR" sz="1800" dirty="0"/>
              <a:t>.</a:t>
            </a:r>
            <a:r>
              <a:rPr lang="en-US" sz="1800" dirty="0"/>
              <a:t> 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l-GR" sz="1800" dirty="0"/>
              <a:t>Εγγυημένη επαναφορά χωρίς λάθη, με μηχανισμούς CRC.</a:t>
            </a:r>
            <a:r>
              <a:rPr lang="en-US" sz="1800" dirty="0"/>
              <a:t> </a:t>
            </a:r>
            <a:endParaRPr lang="el-GR" sz="18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6D320-8A70-4A57-8C15-A9123EB40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1" y="1787320"/>
            <a:ext cx="1219200" cy="1219200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85417E1-CED4-491A-882B-0498325C159A}"/>
              </a:ext>
            </a:extLst>
          </p:cNvPr>
          <p:cNvSpPr/>
          <p:nvPr/>
        </p:nvSpPr>
        <p:spPr>
          <a:xfrm>
            <a:off x="7149737" y="2211977"/>
            <a:ext cx="1193074" cy="10711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90DB188-2665-47C9-993C-047F4BA160C8}"/>
              </a:ext>
            </a:extLst>
          </p:cNvPr>
          <p:cNvSpPr txBox="1">
            <a:spLocks/>
          </p:cNvSpPr>
          <p:nvPr/>
        </p:nvSpPr>
        <p:spPr>
          <a:xfrm>
            <a:off x="2074564" y="1787320"/>
            <a:ext cx="5424614" cy="21105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600" b="1" dirty="0">
                <a:solidFill>
                  <a:srgbClr val="971919"/>
                </a:solidFill>
              </a:rPr>
              <a:t>Αξιοπιστία</a:t>
            </a:r>
            <a:endParaRPr lang="en-US" sz="2600" b="1" dirty="0">
              <a:solidFill>
                <a:srgbClr val="971919"/>
              </a:solidFill>
            </a:endParaRP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l-GR" sz="1900" dirty="0"/>
              <a:t>Πιστοποίηση διαδικασιών κατά ISO 27001.</a:t>
            </a:r>
            <a:endParaRPr lang="en-US" sz="1900" dirty="0"/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l-GR" sz="1900" dirty="0"/>
              <a:t>Αξιόπιστη εφαρμογή που χρησιμοποιείται από εκατομμύρια χρήστες.</a:t>
            </a:r>
            <a:endParaRPr lang="en-US" sz="1900" dirty="0"/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l-GR" sz="1900" dirty="0"/>
              <a:t>Αποθήκευση δεδομένων σε δύο υψηλών προδιαγραφών </a:t>
            </a:r>
            <a:r>
              <a:rPr lang="en-US" sz="1900" dirty="0"/>
              <a:t>datacenters.</a:t>
            </a:r>
          </a:p>
          <a:p>
            <a:pPr>
              <a:lnSpc>
                <a:spcPct val="110000"/>
              </a:lnSpc>
            </a:pPr>
            <a:endParaRPr lang="el-GR" sz="2000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CB6D61D1-28F1-4483-BF66-62218F2C7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1" y="4038906"/>
            <a:ext cx="1219200" cy="1219200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FC5769AF-F434-426F-B7EE-B60D0E585E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1" t="6523" r="61364" b="74333"/>
          <a:stretch/>
        </p:blipFill>
        <p:spPr>
          <a:xfrm>
            <a:off x="818432" y="4275131"/>
            <a:ext cx="859980" cy="702182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59FCF218-B9A1-4536-BE1E-343E4BFB98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846" y="4352153"/>
            <a:ext cx="404129" cy="548138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4B716ECA-1D60-42B1-BD55-8254C2B735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36" y="1796011"/>
            <a:ext cx="1378919" cy="1239634"/>
          </a:xfrm>
          <a:prstGeom prst="foldedCorner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DBD5-DD09-4E54-8188-D0F4C222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να επιλέξετε </a:t>
            </a:r>
            <a:r>
              <a:rPr lang="en-US" b="1" dirty="0"/>
              <a:t>Backup</a:t>
            </a:r>
            <a:r>
              <a:rPr lang="el-GR" b="1" dirty="0"/>
              <a:t>365…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C286A6-9CB9-479B-BE30-4FF0A9BB503E}"/>
              </a:ext>
            </a:extLst>
          </p:cNvPr>
          <p:cNvSpPr txBox="1">
            <a:spLocks/>
          </p:cNvSpPr>
          <p:nvPr/>
        </p:nvSpPr>
        <p:spPr>
          <a:xfrm>
            <a:off x="2078965" y="3738479"/>
            <a:ext cx="6565781" cy="211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l-GR" sz="2400" b="1" dirty="0">
                <a:solidFill>
                  <a:srgbClr val="971919"/>
                </a:solidFill>
              </a:rPr>
              <a:t>Οικονομία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l-GR" sz="1800" dirty="0"/>
              <a:t>Δεν απαιτείται αγορά ή συντήρηση εξοπλισμού και λογισμικού.</a:t>
            </a:r>
            <a:endParaRPr lang="en-US" sz="1800"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l-GR" sz="1800" dirty="0"/>
              <a:t>Σταθερό μηνιαίο κόστος, προσαρμοσμένο στις ανάγκες σας.</a:t>
            </a:r>
            <a:r>
              <a:rPr lang="en-US" sz="1800" dirty="0"/>
              <a:t> To </a:t>
            </a:r>
            <a:r>
              <a:rPr lang="el-GR" sz="1800" dirty="0"/>
              <a:t>κόστος διαμορφώνεται ανάλογα με τις άδειες &amp; και το χώρο που καταλαμβάνουν τα συμπιεσμένα</a:t>
            </a:r>
            <a:r>
              <a:rPr lang="en-US" sz="1800" dirty="0"/>
              <a:t> </a:t>
            </a:r>
            <a:r>
              <a:rPr lang="el-GR" sz="1800" dirty="0"/>
              <a:t>δεδομένα σας.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531E1CD-6380-4469-B3F7-0C606038FBB6}"/>
              </a:ext>
            </a:extLst>
          </p:cNvPr>
          <p:cNvSpPr txBox="1">
            <a:spLocks/>
          </p:cNvSpPr>
          <p:nvPr/>
        </p:nvSpPr>
        <p:spPr>
          <a:xfrm>
            <a:off x="2078965" y="1949670"/>
            <a:ext cx="5461861" cy="1277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l-GR" sz="2400" b="1" dirty="0">
                <a:solidFill>
                  <a:srgbClr val="971919"/>
                </a:solidFill>
              </a:rPr>
              <a:t>Υποστήριξη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l-GR" sz="1800" dirty="0"/>
              <a:t>Επαγγελματική προσωπική υποστήριξη.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l-GR" sz="1800" dirty="0"/>
              <a:t>Επικοινωνία μέσω τηλεφώνου, email ή </a:t>
            </a:r>
            <a:r>
              <a:rPr lang="el-GR" sz="1800" dirty="0" err="1"/>
              <a:t>ticke</a:t>
            </a:r>
            <a:r>
              <a:rPr lang="en-US" sz="1800" dirty="0"/>
              <a:t>t.</a:t>
            </a:r>
            <a:endParaRPr lang="el-GR" sz="2000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46B243A6-36CD-4F76-96A3-5DACAB9C0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6" y="3806619"/>
            <a:ext cx="1206486" cy="1216216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EF8AE098-1319-4C35-B247-D31A6331F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49670"/>
            <a:ext cx="1217302" cy="12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3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1A08E-A6D3-4B70-9A9B-06693BB0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845" y="4057650"/>
            <a:ext cx="4579483" cy="174792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400" b="1" dirty="0">
                <a:solidFill>
                  <a:srgbClr val="971919"/>
                </a:solidFill>
              </a:rPr>
              <a:t>Ευκολία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l-GR" sz="1800" dirty="0"/>
              <a:t>Βοηθητικοί οδηγοί στα Ελληνικά και εύκολη διαχείριση από Web</a:t>
            </a:r>
            <a:r>
              <a:rPr lang="en-US" sz="1800" dirty="0"/>
              <a:t> </a:t>
            </a:r>
            <a:r>
              <a:rPr lang="el-GR" sz="1800" dirty="0" err="1"/>
              <a:t>Management</a:t>
            </a:r>
            <a:r>
              <a:rPr lang="el-GR" sz="1800" dirty="0"/>
              <a:t> </a:t>
            </a:r>
            <a:r>
              <a:rPr lang="el-GR" sz="1800" dirty="0" err="1"/>
              <a:t>Portal</a:t>
            </a:r>
            <a:r>
              <a:rPr lang="el-GR" sz="1800" dirty="0"/>
              <a:t>.</a:t>
            </a:r>
            <a:endParaRPr lang="en-US" sz="1800" dirty="0"/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l-GR" sz="1800" dirty="0"/>
              <a:t>Ένας </a:t>
            </a:r>
            <a:r>
              <a:rPr lang="el-GR" sz="1800" dirty="0" err="1"/>
              <a:t>Client</a:t>
            </a:r>
            <a:r>
              <a:rPr lang="el-GR" sz="1800" dirty="0"/>
              <a:t> για όλα τα λειτουργικά.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85BDAE-6734-439E-B5BA-F1338D145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5" y="4057610"/>
            <a:ext cx="1219200" cy="120494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C66D480-741E-487B-A49F-ED5A8EDF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l-GR" dirty="0"/>
              <a:t>Γιατί να επιλέξετε </a:t>
            </a:r>
            <a:r>
              <a:rPr lang="en-US" b="1" dirty="0"/>
              <a:t>Backup</a:t>
            </a:r>
            <a:r>
              <a:rPr lang="el-GR" b="1" dirty="0"/>
              <a:t>365…</a:t>
            </a: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9EE981F-6DF7-4B71-BE6E-BDEC90BDE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34" y="1949540"/>
            <a:ext cx="2880000" cy="21685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AD8D49-F408-4F4A-879E-45D70712985F}"/>
              </a:ext>
            </a:extLst>
          </p:cNvPr>
          <p:cNvSpPr txBox="1">
            <a:spLocks/>
          </p:cNvSpPr>
          <p:nvPr/>
        </p:nvSpPr>
        <p:spPr>
          <a:xfrm>
            <a:off x="1993845" y="1832810"/>
            <a:ext cx="3601209" cy="2035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l-GR" sz="2400" b="1" dirty="0">
                <a:solidFill>
                  <a:srgbClr val="971919"/>
                </a:solidFill>
              </a:rPr>
              <a:t>Ταχύτητα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l-GR" sz="1800" dirty="0"/>
              <a:t>Μείωση απαιτούμενου χώρου με συμπίεση και </a:t>
            </a:r>
            <a:r>
              <a:rPr lang="el-GR" sz="1800" dirty="0" err="1"/>
              <a:t>deduplication</a:t>
            </a:r>
            <a:r>
              <a:rPr lang="el-GR" sz="1800" dirty="0"/>
              <a:t>.</a:t>
            </a:r>
            <a:endParaRPr lang="en-US" sz="1800"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l-GR" sz="1800" dirty="0"/>
              <a:t>Δυνατότητα</a:t>
            </a:r>
            <a:r>
              <a:rPr lang="en-US" sz="1800" dirty="0"/>
              <a:t> </a:t>
            </a:r>
            <a:r>
              <a:rPr lang="en-US" sz="1800" b="1" dirty="0"/>
              <a:t>Fast Restore </a:t>
            </a:r>
            <a:r>
              <a:rPr lang="el-GR" sz="1800" dirty="0"/>
              <a:t>για ταχεία επαναφορά μεγάλου όγκου δεδομένων.</a:t>
            </a:r>
            <a:endParaRPr lang="en-US" sz="18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5DEC332-689A-407D-8BB5-28FFB2A3D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9" y="1832810"/>
            <a:ext cx="121930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1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B6C4A-2DFB-4D03-B9AF-0FD7EBFB9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76682"/>
            <a:ext cx="8036017" cy="1325563"/>
          </a:xfrm>
        </p:spPr>
        <p:txBody>
          <a:bodyPr numCol="2">
            <a:noAutofit/>
          </a:bodyPr>
          <a:lstStyle/>
          <a:p>
            <a:pPr marL="361950" indent="-361950">
              <a:lnSpc>
                <a:spcPct val="120000"/>
              </a:lnSpc>
              <a:buBlip>
                <a:blip r:embed="rId2"/>
              </a:buBlip>
            </a:pPr>
            <a:r>
              <a:rPr lang="el-GR" sz="1800" dirty="0"/>
              <a:t>Συγκεντρωτική εικόνα των λογαριασμών, των πελατών σας</a:t>
            </a:r>
            <a:r>
              <a:rPr lang="en-US" sz="1800" dirty="0"/>
              <a:t>.</a:t>
            </a:r>
          </a:p>
          <a:p>
            <a:pPr marL="361950" indent="-361950">
              <a:lnSpc>
                <a:spcPct val="120000"/>
              </a:lnSpc>
              <a:buBlip>
                <a:blip r:embed="rId2"/>
              </a:buBlip>
            </a:pPr>
            <a:r>
              <a:rPr lang="el-GR" sz="1800" dirty="0"/>
              <a:t>Παρακολούθηση των </a:t>
            </a:r>
            <a:r>
              <a:rPr lang="en-US" sz="1800" dirty="0"/>
              <a:t>Backup</a:t>
            </a:r>
            <a:r>
              <a:rPr lang="el-GR" sz="1800" dirty="0"/>
              <a:t> </a:t>
            </a:r>
            <a:r>
              <a:rPr lang="en-US" sz="1800" dirty="0"/>
              <a:t>Jobs.</a:t>
            </a:r>
          </a:p>
          <a:p>
            <a:pPr marL="0" indent="0">
              <a:lnSpc>
                <a:spcPct val="120000"/>
              </a:lnSpc>
              <a:buNone/>
            </a:pPr>
            <a:endParaRPr lang="el-GR" sz="1800" dirty="0"/>
          </a:p>
          <a:p>
            <a:pPr marL="361950" indent="-361950">
              <a:lnSpc>
                <a:spcPct val="120000"/>
              </a:lnSpc>
              <a:buBlip>
                <a:blip r:embed="rId2"/>
              </a:buBlip>
            </a:pPr>
            <a:r>
              <a:rPr lang="el-GR" sz="1800" dirty="0"/>
              <a:t>Διαχείριση του διαθέσιμου χώρου,</a:t>
            </a:r>
            <a:r>
              <a:rPr lang="en-US" sz="1800" dirty="0"/>
              <a:t> </a:t>
            </a:r>
            <a:r>
              <a:rPr lang="el-GR" sz="1800" dirty="0"/>
              <a:t>παραγγελία νέου. </a:t>
            </a:r>
          </a:p>
          <a:p>
            <a:pPr marL="361950" indent="-361950">
              <a:lnSpc>
                <a:spcPct val="120000"/>
              </a:lnSpc>
              <a:buBlip>
                <a:blip r:embed="rId2"/>
              </a:buBlip>
            </a:pPr>
            <a:r>
              <a:rPr lang="el-GR" sz="1800" dirty="0"/>
              <a:t>Δημιουργία δωρεάν </a:t>
            </a:r>
            <a:r>
              <a:rPr lang="en-US" sz="1800" dirty="0"/>
              <a:t>Trials.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1800" dirty="0"/>
              <a:t>  	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C8DA0E-01DB-46E6-B997-34C895169DCA}"/>
              </a:ext>
            </a:extLst>
          </p:cNvPr>
          <p:cNvSpPr txBox="1">
            <a:spLocks/>
          </p:cNvSpPr>
          <p:nvPr/>
        </p:nvSpPr>
        <p:spPr>
          <a:xfrm>
            <a:off x="628589" y="416552"/>
            <a:ext cx="7381875" cy="116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Χαρακτηριστικά του</a:t>
            </a:r>
            <a:r>
              <a:rPr lang="en-US" dirty="0"/>
              <a:t> </a:t>
            </a:r>
            <a:r>
              <a:rPr lang="en-US" b="1" dirty="0"/>
              <a:t>Portal</a:t>
            </a:r>
            <a:r>
              <a:rPr lang="el-GR" b="1" dirty="0"/>
              <a:t> Β365</a:t>
            </a:r>
            <a:endParaRPr lang="en-US" b="1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5683E81-C339-4585-A5AE-913105317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60" y="3125940"/>
            <a:ext cx="6414403" cy="27071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300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D69CE00-CF13-4A66-B739-1FFDDF236B17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Χαρακτηριστικά του </a:t>
            </a:r>
            <a:r>
              <a:rPr lang="en-US" b="1" dirty="0"/>
              <a:t>Backup</a:t>
            </a:r>
            <a:r>
              <a:rPr lang="el-GR" b="1" dirty="0"/>
              <a:t>365…</a:t>
            </a: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EE1A009-C17D-4032-A094-59344B311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71651"/>
            <a:ext cx="4189854" cy="3144364"/>
          </a:xfrm>
        </p:spPr>
        <p:txBody>
          <a:bodyPr>
            <a:noAutofit/>
          </a:bodyPr>
          <a:lstStyle/>
          <a:p>
            <a:pPr marL="433386" indent="-342900">
              <a:lnSpc>
                <a:spcPct val="100000"/>
              </a:lnSpc>
              <a:buBlip>
                <a:blip r:embed="rId2"/>
              </a:buBlip>
            </a:pPr>
            <a:r>
              <a:rPr lang="el-GR" sz="1800" dirty="0"/>
              <a:t>Υποστήριξη </a:t>
            </a:r>
            <a:r>
              <a:rPr lang="en-US" sz="1800" dirty="0"/>
              <a:t>VMware </a:t>
            </a:r>
            <a:r>
              <a:rPr lang="el-GR" sz="1800" dirty="0"/>
              <a:t>και</a:t>
            </a:r>
            <a:r>
              <a:rPr lang="en-US" sz="1800" dirty="0"/>
              <a:t> Hyper-V </a:t>
            </a:r>
            <a:r>
              <a:rPr lang="el-GR" sz="1800" dirty="0"/>
              <a:t>προστασία με </a:t>
            </a:r>
            <a:r>
              <a:rPr lang="en-US" sz="1800" dirty="0"/>
              <a:t>CBT.</a:t>
            </a:r>
          </a:p>
          <a:p>
            <a:pPr marL="433386" indent="-342900">
              <a:lnSpc>
                <a:spcPct val="100000"/>
              </a:lnSpc>
              <a:buBlip>
                <a:blip r:embed="rId2"/>
              </a:buBlip>
            </a:pPr>
            <a:r>
              <a:rPr lang="en-US" sz="1800" dirty="0">
                <a:solidFill>
                  <a:srgbClr val="FF0000"/>
                </a:solidFill>
              </a:rPr>
              <a:t>Incremental VM Image Backup, Instant Recovery &amp; Granular Files Restore ISO &amp; Zip.</a:t>
            </a:r>
          </a:p>
          <a:p>
            <a:pPr marL="433386" indent="-342900">
              <a:lnSpc>
                <a:spcPct val="100000"/>
              </a:lnSpc>
              <a:buBlip>
                <a:blip r:embed="rId2"/>
              </a:buBlip>
            </a:pPr>
            <a:r>
              <a:rPr lang="en-US" sz="1800" dirty="0"/>
              <a:t>Backup </a:t>
            </a:r>
            <a:r>
              <a:rPr lang="el-GR" sz="1800" dirty="0"/>
              <a:t>συσκευών </a:t>
            </a:r>
            <a:r>
              <a:rPr lang="en-US" sz="1800" dirty="0"/>
              <a:t>NAS</a:t>
            </a:r>
            <a:r>
              <a:rPr lang="el-GR" sz="1800" dirty="0"/>
              <a:t>. Απαιτείται εγκατεστημένος </a:t>
            </a:r>
            <a:r>
              <a:rPr lang="el-GR" sz="1800" dirty="0" err="1"/>
              <a:t>client</a:t>
            </a:r>
            <a:r>
              <a:rPr lang="en-US" sz="1800" dirty="0"/>
              <a:t> </a:t>
            </a:r>
            <a:r>
              <a:rPr lang="el-GR" sz="1800" dirty="0"/>
              <a:t>στην συσκευή, συμβατός με </a:t>
            </a:r>
            <a:r>
              <a:rPr lang="el-GR" sz="1800" dirty="0" err="1"/>
              <a:t>Qnap</a:t>
            </a:r>
            <a:r>
              <a:rPr lang="en-US" sz="1800" dirty="0"/>
              <a:t> - </a:t>
            </a:r>
            <a:r>
              <a:rPr lang="el-GR" sz="1800" dirty="0" err="1"/>
              <a:t>Synology</a:t>
            </a:r>
            <a:r>
              <a:rPr lang="el-GR" sz="1800" dirty="0"/>
              <a:t>.</a:t>
            </a:r>
            <a:endParaRPr lang="en-US" sz="1800" dirty="0"/>
          </a:p>
          <a:p>
            <a:pPr marL="433386" indent="-342900">
              <a:lnSpc>
                <a:spcPct val="100000"/>
              </a:lnSpc>
              <a:buBlip>
                <a:blip r:embed="rId2"/>
              </a:buBlip>
            </a:pPr>
            <a:r>
              <a:rPr lang="en-US" sz="1800" dirty="0"/>
              <a:t>Backup Databases </a:t>
            </a:r>
            <a:r>
              <a:rPr lang="el-GR" sz="1800" dirty="0"/>
              <a:t>και</a:t>
            </a:r>
            <a:r>
              <a:rPr lang="en-US" sz="1800" dirty="0"/>
              <a:t> Physical Servers</a:t>
            </a:r>
            <a:r>
              <a:rPr lang="el-GR" sz="1800" dirty="0"/>
              <a:t>.</a:t>
            </a:r>
            <a:endParaRPr lang="en-US" sz="1800" dirty="0"/>
          </a:p>
        </p:txBody>
      </p:sp>
      <p:pic>
        <p:nvPicPr>
          <p:cNvPr id="1032" name="Picture 8" descr="Clone Image">
            <a:extLst>
              <a:ext uri="{FF2B5EF4-FFF2-40B4-BE49-F238E27FC236}">
                <a16:creationId xmlns:a16="http://schemas.microsoft.com/office/drawing/2014/main" id="{15380DD8-762A-45E6-B53E-8037847D8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6" t="36912" r="66642" b="24111"/>
          <a:stretch/>
        </p:blipFill>
        <p:spPr bwMode="auto">
          <a:xfrm>
            <a:off x="5105349" y="3499857"/>
            <a:ext cx="1030409" cy="8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older icon from set. Standard yellow folder with zipper isolated ...">
            <a:extLst>
              <a:ext uri="{FF2B5EF4-FFF2-40B4-BE49-F238E27FC236}">
                <a16:creationId xmlns:a16="http://schemas.microsoft.com/office/drawing/2014/main" id="{982B2777-A932-4FCE-B630-74F6DE6FF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t="11278" r="20876"/>
          <a:stretch/>
        </p:blipFill>
        <p:spPr bwMode="auto">
          <a:xfrm>
            <a:off x="7702855" y="3480752"/>
            <a:ext cx="812495" cy="93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ech Master PH: How To: Extract .ISO files">
            <a:extLst>
              <a:ext uri="{FF2B5EF4-FFF2-40B4-BE49-F238E27FC236}">
                <a16:creationId xmlns:a16="http://schemas.microsoft.com/office/drawing/2014/main" id="{FE689368-A42F-4B46-96D1-7909B7007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07" y="3475923"/>
            <a:ext cx="892748" cy="89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ata Server Icon of Isometric style - Available in SVG, PNG, EPS ...">
            <a:extLst>
              <a:ext uri="{FF2B5EF4-FFF2-40B4-BE49-F238E27FC236}">
                <a16:creationId xmlns:a16="http://schemas.microsoft.com/office/drawing/2014/main" id="{9825E76B-E83E-4988-9C4B-891B19F02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41" t="3427" r="20408" b="4061"/>
          <a:stretch/>
        </p:blipFill>
        <p:spPr bwMode="auto">
          <a:xfrm>
            <a:off x="7232896" y="2252434"/>
            <a:ext cx="709148" cy="11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76B9D23-82B7-4301-AE49-74E973899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t="5829" r="5482" b="11355"/>
          <a:stretch/>
        </p:blipFill>
        <p:spPr bwMode="auto">
          <a:xfrm>
            <a:off x="5202027" y="2333388"/>
            <a:ext cx="1647346" cy="10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8E7FF3C-DE71-4F9A-BD91-1D36B2472B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73" y="4418087"/>
            <a:ext cx="1350200" cy="1350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6E11FC-87A1-4EEF-B66B-CB56B99F438A}"/>
              </a:ext>
            </a:extLst>
          </p:cNvPr>
          <p:cNvSpPr txBox="1"/>
          <p:nvPr/>
        </p:nvSpPr>
        <p:spPr>
          <a:xfrm>
            <a:off x="675725" y="1709951"/>
            <a:ext cx="4142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71919"/>
                </a:solidFill>
              </a:rPr>
              <a:t>Local to Cloud Backup</a:t>
            </a:r>
            <a:endParaRPr lang="el-GR" sz="2800" b="1" dirty="0">
              <a:solidFill>
                <a:srgbClr val="97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3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2916</TotalTime>
  <Words>614</Words>
  <Application>Microsoft Office PowerPoint</Application>
  <PresentationFormat>Προβολή στην οθόνη (4:3)</PresentationFormat>
  <Paragraphs>87</Paragraphs>
  <Slides>12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Mistral</vt:lpstr>
      <vt:lpstr>Office Theme</vt:lpstr>
      <vt:lpstr>Παρουσίαση του PowerPoint</vt:lpstr>
      <vt:lpstr>Τι είναι το Backup365…</vt:lpstr>
      <vt:lpstr>Backup Cloud to Cloud</vt:lpstr>
      <vt:lpstr>Παρουσίαση του PowerPoint</vt:lpstr>
      <vt:lpstr>Γιατί να επιλέξετε Backup365…</vt:lpstr>
      <vt:lpstr>Γιατί να επιλέξετε Backup365…</vt:lpstr>
      <vt:lpstr>Γιατί να επιλέξετε Backup365…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Efi Efstathopoulou</dc:creator>
  <cp:lastModifiedBy>Efi Efstathopoulou</cp:lastModifiedBy>
  <cp:revision>190</cp:revision>
  <cp:lastPrinted>2020-06-16T07:51:48Z</cp:lastPrinted>
  <dcterms:created xsi:type="dcterms:W3CDTF">2020-04-29T11:21:11Z</dcterms:created>
  <dcterms:modified xsi:type="dcterms:W3CDTF">2022-04-08T07:25:42Z</dcterms:modified>
</cp:coreProperties>
</file>