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0" r:id="rId2"/>
    <p:sldId id="382" r:id="rId3"/>
    <p:sldId id="369" r:id="rId4"/>
    <p:sldId id="386" r:id="rId5"/>
    <p:sldId id="381" r:id="rId6"/>
    <p:sldId id="371" r:id="rId7"/>
    <p:sldId id="372" r:id="rId8"/>
    <p:sldId id="303" r:id="rId9"/>
    <p:sldId id="333" r:id="rId10"/>
    <p:sldId id="343" r:id="rId11"/>
    <p:sldId id="374" r:id="rId12"/>
    <p:sldId id="384" r:id="rId13"/>
    <p:sldId id="385" r:id="rId14"/>
    <p:sldId id="380" r:id="rId15"/>
    <p:sldId id="379" r:id="rId16"/>
    <p:sldId id="377" r:id="rId17"/>
    <p:sldId id="281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6CD"/>
    <a:srgbClr val="DCE2F0"/>
    <a:srgbClr val="ADB9DC"/>
    <a:srgbClr val="FF5349"/>
    <a:srgbClr val="FDEA5D"/>
    <a:srgbClr val="CAD3E8"/>
    <a:srgbClr val="973131"/>
    <a:srgbClr val="832821"/>
    <a:srgbClr val="8AA7DA"/>
    <a:srgbClr val="76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7554" autoAdjust="0"/>
  </p:normalViewPr>
  <p:slideViewPr>
    <p:cSldViewPr snapToGrid="0">
      <p:cViewPr varScale="1">
        <p:scale>
          <a:sx n="60" d="100"/>
          <a:sy n="60" d="100"/>
        </p:scale>
        <p:origin x="24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9F665-D0CF-488F-ACEF-3645E5E280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336861DA-CB5E-438E-AB2F-88EC30F8C0F1}">
      <dgm:prSet phldrT="[Κείμενο]"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pPr>
            <a:buClr>
              <a:srgbClr val="FF5349"/>
            </a:buClr>
            <a:buSzPct val="100000"/>
          </a:pPr>
          <a:r>
            <a:rPr lang="en-US" sz="2000" b="1" dirty="0">
              <a:solidFill>
                <a:srgbClr val="0B1338"/>
              </a:solidFill>
            </a:rPr>
            <a:t>Physical Servers &amp; Workstations: </a:t>
          </a:r>
          <a:r>
            <a:rPr lang="el-GR" sz="2000" dirty="0">
              <a:solidFill>
                <a:srgbClr val="0B1338"/>
              </a:solidFill>
            </a:rPr>
            <a:t>αρχεία</a:t>
          </a:r>
          <a:r>
            <a:rPr lang="en-US" sz="2000" dirty="0">
              <a:solidFill>
                <a:srgbClr val="0B1338"/>
              </a:solidFill>
            </a:rPr>
            <a:t>, email</a:t>
          </a:r>
          <a:endParaRPr lang="el-GR" sz="2000" dirty="0">
            <a:solidFill>
              <a:srgbClr val="0B1338"/>
            </a:solidFill>
          </a:endParaRPr>
        </a:p>
      </dgm:t>
    </dgm:pt>
    <dgm:pt modelId="{964F9CF0-D37E-4DC4-93AA-4FF43B3724F3}" type="parTrans" cxnId="{B6934C64-D9C2-4FE3-BCCD-00D6F25A2B9E}">
      <dgm:prSet/>
      <dgm:spPr/>
      <dgm:t>
        <a:bodyPr/>
        <a:lstStyle/>
        <a:p>
          <a:endParaRPr lang="el-GR"/>
        </a:p>
      </dgm:t>
    </dgm:pt>
    <dgm:pt modelId="{909DE022-3A67-4754-A0A3-E6A14798DBC8}" type="sibTrans" cxnId="{B6934C64-D9C2-4FE3-BCCD-00D6F25A2B9E}">
      <dgm:prSet/>
      <dgm:spPr>
        <a:ln w="25400" cap="rnd">
          <a:noFill/>
          <a:prstDash val="solid"/>
          <a:round/>
        </a:ln>
      </dgm:spPr>
      <dgm:t>
        <a:bodyPr/>
        <a:lstStyle/>
        <a:p>
          <a:endParaRPr lang="el-GR"/>
        </a:p>
      </dgm:t>
    </dgm:pt>
    <dgm:pt modelId="{CA255369-DB57-407C-AC45-AB47D8ABC8DC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 dirty="0">
              <a:solidFill>
                <a:srgbClr val="0B1338"/>
              </a:solidFill>
            </a:rPr>
            <a:t>Virtual Machines </a:t>
          </a:r>
          <a:r>
            <a:rPr lang="en-GB" sz="2000" b="0" dirty="0">
              <a:solidFill>
                <a:srgbClr val="0B1338"/>
              </a:solidFill>
            </a:rPr>
            <a:t>(</a:t>
          </a:r>
          <a:r>
            <a:rPr lang="en-GB" sz="2000" dirty="0">
              <a:solidFill>
                <a:srgbClr val="0B1338"/>
              </a:solidFill>
            </a:rPr>
            <a:t>VM</a:t>
          </a:r>
          <a:r>
            <a:rPr lang="en-US" sz="2000" dirty="0">
              <a:solidFill>
                <a:srgbClr val="0B1338"/>
              </a:solidFill>
            </a:rPr>
            <a:t>w</a:t>
          </a:r>
          <a:r>
            <a:rPr lang="en-GB" sz="2000" dirty="0">
              <a:solidFill>
                <a:srgbClr val="0B1338"/>
              </a:solidFill>
            </a:rPr>
            <a:t>are &amp; Hyper-V )</a:t>
          </a:r>
        </a:p>
      </dgm:t>
    </dgm:pt>
    <dgm:pt modelId="{E324AC0F-E83C-471E-B4F1-F130F0765AF6}" type="parTrans" cxnId="{A821032C-E285-4CC3-971C-8C423BF57797}">
      <dgm:prSet/>
      <dgm:spPr/>
      <dgm:t>
        <a:bodyPr/>
        <a:lstStyle/>
        <a:p>
          <a:endParaRPr lang="el-GR"/>
        </a:p>
      </dgm:t>
    </dgm:pt>
    <dgm:pt modelId="{960D0E98-1490-41E5-92A3-34A9C152B2DF}" type="sibTrans" cxnId="{A821032C-E285-4CC3-971C-8C423BF57797}">
      <dgm:prSet/>
      <dgm:spPr/>
      <dgm:t>
        <a:bodyPr/>
        <a:lstStyle/>
        <a:p>
          <a:endParaRPr lang="el-GR"/>
        </a:p>
      </dgm:t>
    </dgm:pt>
    <dgm:pt modelId="{816A5DFC-0ED2-46D7-8B6B-576972D0AB38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>
              <a:solidFill>
                <a:srgbClr val="0B1338"/>
              </a:solidFill>
            </a:rPr>
            <a:t>Image </a:t>
          </a:r>
          <a:r>
            <a:rPr lang="el-GR" sz="2000" b="1">
              <a:solidFill>
                <a:srgbClr val="0B1338"/>
              </a:solidFill>
            </a:rPr>
            <a:t>των</a:t>
          </a:r>
          <a:r>
            <a:rPr lang="en-US" sz="2000" b="1">
              <a:solidFill>
                <a:srgbClr val="0B1338"/>
              </a:solidFill>
            </a:rPr>
            <a:t> Windows</a:t>
          </a:r>
          <a:r>
            <a:rPr lang="el-GR" sz="2000" b="1">
              <a:solidFill>
                <a:srgbClr val="0B1338"/>
              </a:solidFill>
            </a:rPr>
            <a:t> &amp; </a:t>
          </a:r>
          <a:r>
            <a:rPr lang="en-US" sz="2000" b="1">
              <a:solidFill>
                <a:srgbClr val="0B1338"/>
              </a:solidFill>
            </a:rPr>
            <a:t>Linux </a:t>
          </a:r>
          <a:r>
            <a:rPr lang="en-GB" sz="2000">
              <a:solidFill>
                <a:srgbClr val="0B1338"/>
              </a:solidFill>
            </a:rPr>
            <a:t>(Bare Metal).</a:t>
          </a:r>
          <a:endParaRPr lang="en-GB" sz="2000" dirty="0">
            <a:solidFill>
              <a:srgbClr val="0B1338"/>
            </a:solidFill>
          </a:endParaRPr>
        </a:p>
      </dgm:t>
    </dgm:pt>
    <dgm:pt modelId="{C2FFDA65-CC37-4DC4-8C51-9119E36802A4}" type="parTrans" cxnId="{E567C0EE-87F8-4E96-A3B2-A74BF5335C9B}">
      <dgm:prSet/>
      <dgm:spPr/>
      <dgm:t>
        <a:bodyPr/>
        <a:lstStyle/>
        <a:p>
          <a:endParaRPr lang="el-GR"/>
        </a:p>
      </dgm:t>
    </dgm:pt>
    <dgm:pt modelId="{3D0C7631-8FD6-4188-9DE2-08F49F12AB12}" type="sibTrans" cxnId="{E567C0EE-87F8-4E96-A3B2-A74BF5335C9B}">
      <dgm:prSet/>
      <dgm:spPr/>
      <dgm:t>
        <a:bodyPr/>
        <a:lstStyle/>
        <a:p>
          <a:endParaRPr lang="el-GR"/>
        </a:p>
      </dgm:t>
    </dgm:pt>
    <dgm:pt modelId="{6525976C-4239-4B5B-BC84-57BF6A9C30FA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GB" sz="2000" b="1" dirty="0">
              <a:solidFill>
                <a:srgbClr val="0B1338"/>
              </a:solidFill>
            </a:rPr>
            <a:t>NAS </a:t>
          </a:r>
          <a:r>
            <a:rPr lang="el-GR" sz="2000" dirty="0">
              <a:solidFill>
                <a:srgbClr val="0B1338"/>
              </a:solidFill>
            </a:rPr>
            <a:t>συσκευές (</a:t>
          </a:r>
          <a:r>
            <a:rPr lang="en-GB" sz="2000" dirty="0">
              <a:solidFill>
                <a:srgbClr val="0B1338"/>
              </a:solidFill>
            </a:rPr>
            <a:t>QNAP,  Synology).</a:t>
          </a:r>
        </a:p>
      </dgm:t>
    </dgm:pt>
    <dgm:pt modelId="{E4A01CC5-A4FB-434E-9FE7-F9ED95EA58E5}" type="parTrans" cxnId="{EB77DDAE-C87B-4866-8A7A-AB066AC59CCB}">
      <dgm:prSet/>
      <dgm:spPr/>
      <dgm:t>
        <a:bodyPr/>
        <a:lstStyle/>
        <a:p>
          <a:endParaRPr lang="el-GR"/>
        </a:p>
      </dgm:t>
    </dgm:pt>
    <dgm:pt modelId="{3FEB5A06-0C86-4F3C-8349-C2C36DF453C9}" type="sibTrans" cxnId="{EB77DDAE-C87B-4866-8A7A-AB066AC59CCB}">
      <dgm:prSet/>
      <dgm:spPr/>
      <dgm:t>
        <a:bodyPr/>
        <a:lstStyle/>
        <a:p>
          <a:endParaRPr lang="el-GR"/>
        </a:p>
      </dgm:t>
    </dgm:pt>
    <dgm:pt modelId="{8A2B8120-A69A-40DD-9DF5-52EF40A5A01C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n-US" sz="2000" b="1" dirty="0">
              <a:solidFill>
                <a:srgbClr val="0B1338"/>
              </a:solidFill>
            </a:rPr>
            <a:t>Cloud Applications </a:t>
          </a:r>
          <a:r>
            <a:rPr lang="en-US" sz="2000" dirty="0">
              <a:solidFill>
                <a:srgbClr val="0B1338"/>
              </a:solidFill>
            </a:rPr>
            <a:t>(</a:t>
          </a:r>
          <a:r>
            <a:rPr lang="el-GR" sz="2000" dirty="0">
              <a:solidFill>
                <a:srgbClr val="0B1338"/>
              </a:solidFill>
            </a:rPr>
            <a:t>πχ:</a:t>
          </a:r>
          <a:r>
            <a:rPr lang="en-US" sz="2000" dirty="0">
              <a:solidFill>
                <a:srgbClr val="0B1338"/>
              </a:solidFill>
            </a:rPr>
            <a:t> Microsoft365).</a:t>
          </a:r>
        </a:p>
      </dgm:t>
    </dgm:pt>
    <dgm:pt modelId="{FD8153DA-E949-4FC9-9095-036F6701C96E}" type="parTrans" cxnId="{899D8B10-0B78-4BF7-B4B5-CB11B7B583DD}">
      <dgm:prSet/>
      <dgm:spPr/>
      <dgm:t>
        <a:bodyPr/>
        <a:lstStyle/>
        <a:p>
          <a:endParaRPr lang="el-GR"/>
        </a:p>
      </dgm:t>
    </dgm:pt>
    <dgm:pt modelId="{FA772DCF-4B8F-4E72-A8F3-386F5213F8C0}" type="sibTrans" cxnId="{899D8B10-0B78-4BF7-B4B5-CB11B7B583DD}">
      <dgm:prSet/>
      <dgm:spPr/>
      <dgm:t>
        <a:bodyPr/>
        <a:lstStyle/>
        <a:p>
          <a:endParaRPr lang="el-GR"/>
        </a:p>
      </dgm:t>
    </dgm:pt>
    <dgm:pt modelId="{F185C59F-3392-45F7-8E40-B9D1DAD2A5D2}">
      <dgm:prSet custT="1"/>
      <dgm:spPr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</dgm:spPr>
      <dgm:t>
        <a:bodyPr/>
        <a:lstStyle/>
        <a:p>
          <a:r>
            <a:rPr lang="el-GR" sz="2000" b="1" dirty="0">
              <a:solidFill>
                <a:srgbClr val="0B1338"/>
              </a:solidFill>
            </a:rPr>
            <a:t>Εφαρμογές</a:t>
          </a:r>
          <a:r>
            <a:rPr lang="el-GR" sz="2000" dirty="0">
              <a:solidFill>
                <a:srgbClr val="0B1338"/>
              </a:solidFill>
            </a:rPr>
            <a:t> όπως </a:t>
          </a:r>
          <a:r>
            <a:rPr lang="en-US" sz="2000" dirty="0">
              <a:solidFill>
                <a:srgbClr val="0B1338"/>
              </a:solidFill>
            </a:rPr>
            <a:t>DB Severs</a:t>
          </a:r>
          <a:r>
            <a:rPr lang="el-GR" sz="2000" dirty="0">
              <a:solidFill>
                <a:srgbClr val="0B1338"/>
              </a:solidFill>
            </a:rPr>
            <a:t>, </a:t>
          </a:r>
          <a:r>
            <a:rPr lang="en-US" sz="2000" dirty="0">
              <a:solidFill>
                <a:srgbClr val="0B1338"/>
              </a:solidFill>
            </a:rPr>
            <a:t>SharePoint</a:t>
          </a:r>
          <a:r>
            <a:rPr lang="el-GR" sz="2000" dirty="0">
              <a:solidFill>
                <a:srgbClr val="0B1338"/>
              </a:solidFill>
            </a:rPr>
            <a:t>, </a:t>
          </a:r>
          <a:r>
            <a:rPr lang="en-US" sz="2000" dirty="0">
              <a:solidFill>
                <a:srgbClr val="0B1338"/>
              </a:solidFill>
            </a:rPr>
            <a:t>Active Directory.</a:t>
          </a:r>
          <a:endParaRPr lang="el-GR" sz="2000" dirty="0">
            <a:solidFill>
              <a:srgbClr val="0B1338"/>
            </a:solidFill>
          </a:endParaRPr>
        </a:p>
      </dgm:t>
    </dgm:pt>
    <dgm:pt modelId="{EC053F6E-4A30-4BB3-ACFE-651712854E3B}" type="parTrans" cxnId="{B36500ED-18F6-47BC-AB20-E949A2B60CB0}">
      <dgm:prSet/>
      <dgm:spPr/>
      <dgm:t>
        <a:bodyPr/>
        <a:lstStyle/>
        <a:p>
          <a:endParaRPr lang="el-GR"/>
        </a:p>
      </dgm:t>
    </dgm:pt>
    <dgm:pt modelId="{B9463AB8-1F23-421A-A011-D55113184E5D}" type="sibTrans" cxnId="{B36500ED-18F6-47BC-AB20-E949A2B60CB0}">
      <dgm:prSet/>
      <dgm:spPr/>
      <dgm:t>
        <a:bodyPr/>
        <a:lstStyle/>
        <a:p>
          <a:endParaRPr lang="el-GR"/>
        </a:p>
      </dgm:t>
    </dgm:pt>
    <dgm:pt modelId="{C7DBCB53-4BCA-4A1A-9290-4291597E7B38}" type="pres">
      <dgm:prSet presAssocID="{0CB9F665-D0CF-488F-ACEF-3645E5E2804C}" presName="Name0" presStyleCnt="0">
        <dgm:presLayoutVars>
          <dgm:chMax val="7"/>
          <dgm:chPref val="7"/>
          <dgm:dir/>
        </dgm:presLayoutVars>
      </dgm:prSet>
      <dgm:spPr/>
    </dgm:pt>
    <dgm:pt modelId="{831A85DE-9C9F-4729-99AB-FF28C6A30FFF}" type="pres">
      <dgm:prSet presAssocID="{0CB9F665-D0CF-488F-ACEF-3645E5E2804C}" presName="Name1" presStyleCnt="0"/>
      <dgm:spPr/>
    </dgm:pt>
    <dgm:pt modelId="{6BBED475-7A19-4E6D-B203-DCD8B8577673}" type="pres">
      <dgm:prSet presAssocID="{0CB9F665-D0CF-488F-ACEF-3645E5E2804C}" presName="cycle" presStyleCnt="0"/>
      <dgm:spPr/>
    </dgm:pt>
    <dgm:pt modelId="{E50E9199-419E-486F-BDD9-7D980C8F87F6}" type="pres">
      <dgm:prSet presAssocID="{0CB9F665-D0CF-488F-ACEF-3645E5E2804C}" presName="srcNode" presStyleLbl="node1" presStyleIdx="0" presStyleCnt="6"/>
      <dgm:spPr/>
    </dgm:pt>
    <dgm:pt modelId="{3C20C5CC-DBE1-4466-878A-5CFD78B3F736}" type="pres">
      <dgm:prSet presAssocID="{0CB9F665-D0CF-488F-ACEF-3645E5E2804C}" presName="conn" presStyleLbl="parChTrans1D2" presStyleIdx="0" presStyleCnt="1"/>
      <dgm:spPr/>
    </dgm:pt>
    <dgm:pt modelId="{6DBD0997-D7BA-46AA-BC6D-3117F2F7098C}" type="pres">
      <dgm:prSet presAssocID="{0CB9F665-D0CF-488F-ACEF-3645E5E2804C}" presName="extraNode" presStyleLbl="node1" presStyleIdx="0" presStyleCnt="6"/>
      <dgm:spPr/>
    </dgm:pt>
    <dgm:pt modelId="{7B2AE09A-466F-43FD-A169-C09361B0C136}" type="pres">
      <dgm:prSet presAssocID="{0CB9F665-D0CF-488F-ACEF-3645E5E2804C}" presName="dstNode" presStyleLbl="node1" presStyleIdx="0" presStyleCnt="6"/>
      <dgm:spPr/>
    </dgm:pt>
    <dgm:pt modelId="{72AA052F-4A60-499D-98F5-8B8978BB20E4}" type="pres">
      <dgm:prSet presAssocID="{336861DA-CB5E-438E-AB2F-88EC30F8C0F1}" presName="text_1" presStyleLbl="node1" presStyleIdx="0" presStyleCnt="6" custScaleX="100536">
        <dgm:presLayoutVars>
          <dgm:bulletEnabled val="1"/>
        </dgm:presLayoutVars>
      </dgm:prSet>
      <dgm:spPr/>
    </dgm:pt>
    <dgm:pt modelId="{4327F39A-BED2-46DD-A917-07D2AB5B48A6}" type="pres">
      <dgm:prSet presAssocID="{336861DA-CB5E-438E-AB2F-88EC30F8C0F1}" presName="accent_1" presStyleCnt="0"/>
      <dgm:spPr/>
    </dgm:pt>
    <dgm:pt modelId="{17BAD342-CA36-4B84-AC29-E8C273952EAD}" type="pres">
      <dgm:prSet presAssocID="{336861DA-CB5E-438E-AB2F-88EC30F8C0F1}" presName="accentRepeatNode" presStyleLbl="solidFgAcc1" presStyleIdx="0" presStyleCnt="6" custAng="0" custScaleX="95920" custScaleY="95920" custLinFactNeighborY="275"/>
      <dgm:spPr>
        <a:prstGeom prst="donu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0">
          <a:solidFill>
            <a:schemeClr val="bg1">
              <a:alpha val="90000"/>
            </a:schemeClr>
          </a:solidFill>
        </a:ln>
      </dgm:spPr>
    </dgm:pt>
    <dgm:pt modelId="{FC93E15E-5318-483F-8898-5DF8933E98A8}" type="pres">
      <dgm:prSet presAssocID="{CA255369-DB57-407C-AC45-AB47D8ABC8DC}" presName="text_2" presStyleLbl="node1" presStyleIdx="1" presStyleCnt="6">
        <dgm:presLayoutVars>
          <dgm:bulletEnabled val="1"/>
        </dgm:presLayoutVars>
      </dgm:prSet>
      <dgm:spPr/>
    </dgm:pt>
    <dgm:pt modelId="{EB5D8DF9-0F74-4021-9F06-65F5D9052345}" type="pres">
      <dgm:prSet presAssocID="{CA255369-DB57-407C-AC45-AB47D8ABC8DC}" presName="accent_2" presStyleCnt="0"/>
      <dgm:spPr/>
    </dgm:pt>
    <dgm:pt modelId="{0DFA7AEF-5EA4-4E46-9A48-1BD0BD2067C0}" type="pres">
      <dgm:prSet presAssocID="{CA255369-DB57-407C-AC45-AB47D8ABC8DC}" presName="accentRepeatNode" presStyleLbl="solidFgAcc1" presStyleIdx="1" presStyleCnt="6"/>
      <dgm:spPr>
        <a:xfrm>
          <a:off x="547106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7B02830C-134E-49E4-A394-EFB7774C03B1}" type="pres">
      <dgm:prSet presAssocID="{816A5DFC-0ED2-46D7-8B6B-576972D0AB38}" presName="text_3" presStyleLbl="node1" presStyleIdx="2" presStyleCnt="6">
        <dgm:presLayoutVars>
          <dgm:bulletEnabled val="1"/>
        </dgm:presLayoutVars>
      </dgm:prSet>
      <dgm:spPr/>
    </dgm:pt>
    <dgm:pt modelId="{9B0B95F8-845D-40E9-927D-5F8C00727AE5}" type="pres">
      <dgm:prSet presAssocID="{816A5DFC-0ED2-46D7-8B6B-576972D0AB38}" presName="accent_3" presStyleCnt="0"/>
      <dgm:spPr/>
    </dgm:pt>
    <dgm:pt modelId="{53F3A694-C121-442B-BD46-6C726657E0BB}" type="pres">
      <dgm:prSet presAssocID="{816A5DFC-0ED2-46D7-8B6B-576972D0AB38}" presName="accentRepeatNode" presStyleLbl="solidFgAcc1" presStyleIdx="2" presStyleCnt="6"/>
      <dgm:spPr>
        <a:xfrm>
          <a:off x="761685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622113D5-9FB3-4014-9734-09931281CE6E}" type="pres">
      <dgm:prSet presAssocID="{6525976C-4239-4B5B-BC84-57BF6A9C30FA}" presName="text_4" presStyleLbl="node1" presStyleIdx="3" presStyleCnt="6">
        <dgm:presLayoutVars>
          <dgm:bulletEnabled val="1"/>
        </dgm:presLayoutVars>
      </dgm:prSet>
      <dgm:spPr/>
    </dgm:pt>
    <dgm:pt modelId="{3495682C-9CF2-4359-977F-3FECB6104D4F}" type="pres">
      <dgm:prSet presAssocID="{6525976C-4239-4B5B-BC84-57BF6A9C30FA}" presName="accent_4" presStyleCnt="0"/>
      <dgm:spPr/>
    </dgm:pt>
    <dgm:pt modelId="{7F9F3400-FFD0-4030-A96C-A1FBEFEC18AA}" type="pres">
      <dgm:prSet presAssocID="{6525976C-4239-4B5B-BC84-57BF6A9C30FA}" presName="accentRepeatNode" presStyleLbl="solidFgAcc1" presStyleIdx="3" presStyleCnt="6"/>
      <dgm:spPr>
        <a:xfrm>
          <a:off x="761685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CCAE0098-59C6-49F4-8FD5-C056EB77DCFA}" type="pres">
      <dgm:prSet presAssocID="{8A2B8120-A69A-40DD-9DF5-52EF40A5A01C}" presName="text_5" presStyleLbl="node1" presStyleIdx="4" presStyleCnt="6">
        <dgm:presLayoutVars>
          <dgm:bulletEnabled val="1"/>
        </dgm:presLayoutVars>
      </dgm:prSet>
      <dgm:spPr/>
    </dgm:pt>
    <dgm:pt modelId="{FBC50D23-AE49-4815-9125-0DD8DFC29EE1}" type="pres">
      <dgm:prSet presAssocID="{8A2B8120-A69A-40DD-9DF5-52EF40A5A01C}" presName="accent_5" presStyleCnt="0"/>
      <dgm:spPr/>
    </dgm:pt>
    <dgm:pt modelId="{CCFD9567-4131-45B4-A6AC-5E828F76FDE8}" type="pres">
      <dgm:prSet presAssocID="{8A2B8120-A69A-40DD-9DF5-52EF40A5A01C}" presName="accentRepeatNode" presStyleLbl="solidFgAcc1" presStyleIdx="4" presStyleCnt="6"/>
      <dgm:spPr>
        <a:xfrm>
          <a:off x="547106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  <dgm:pt modelId="{E365D23F-EB97-4FB2-87AE-A205A7DFC6A3}" type="pres">
      <dgm:prSet presAssocID="{F185C59F-3392-45F7-8E40-B9D1DAD2A5D2}" presName="text_6" presStyleLbl="node1" presStyleIdx="5" presStyleCnt="6">
        <dgm:presLayoutVars>
          <dgm:bulletEnabled val="1"/>
        </dgm:presLayoutVars>
      </dgm:prSet>
      <dgm:spPr/>
    </dgm:pt>
    <dgm:pt modelId="{8574BF6F-426B-49C0-BDFE-C9165CCE17FC}" type="pres">
      <dgm:prSet presAssocID="{F185C59F-3392-45F7-8E40-B9D1DAD2A5D2}" presName="accent_6" presStyleCnt="0"/>
      <dgm:spPr/>
    </dgm:pt>
    <dgm:pt modelId="{A0F84463-0F32-4624-BFB0-4DF00707B855}" type="pres">
      <dgm:prSet presAssocID="{F185C59F-3392-45F7-8E40-B9D1DAD2A5D2}" presName="accentRepeatNode" presStyleLbl="solidFgAcc1" presStyleIdx="5" presStyleCnt="6"/>
      <dgm:spPr>
        <a:xfrm>
          <a:off x="77849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gm:spPr>
    </dgm:pt>
  </dgm:ptLst>
  <dgm:cxnLst>
    <dgm:cxn modelId="{12A1A80E-A3E8-4069-A087-0B821BBEA1DB}" type="presOf" srcId="{0CB9F665-D0CF-488F-ACEF-3645E5E2804C}" destId="{C7DBCB53-4BCA-4A1A-9290-4291597E7B38}" srcOrd="0" destOrd="0" presId="urn:microsoft.com/office/officeart/2008/layout/VerticalCurvedList"/>
    <dgm:cxn modelId="{899D8B10-0B78-4BF7-B4B5-CB11B7B583DD}" srcId="{0CB9F665-D0CF-488F-ACEF-3645E5E2804C}" destId="{8A2B8120-A69A-40DD-9DF5-52EF40A5A01C}" srcOrd="4" destOrd="0" parTransId="{FD8153DA-E949-4FC9-9095-036F6701C96E}" sibTransId="{FA772DCF-4B8F-4E72-A8F3-386F5213F8C0}"/>
    <dgm:cxn modelId="{2C200217-7E88-462D-941D-5EF8DEEBC825}" type="presOf" srcId="{816A5DFC-0ED2-46D7-8B6B-576972D0AB38}" destId="{7B02830C-134E-49E4-A394-EFB7774C03B1}" srcOrd="0" destOrd="0" presId="urn:microsoft.com/office/officeart/2008/layout/VerticalCurvedList"/>
    <dgm:cxn modelId="{02D39520-B063-4C96-9BBE-78755D89009E}" type="presOf" srcId="{CA255369-DB57-407C-AC45-AB47D8ABC8DC}" destId="{FC93E15E-5318-483F-8898-5DF8933E98A8}" srcOrd="0" destOrd="0" presId="urn:microsoft.com/office/officeart/2008/layout/VerticalCurvedList"/>
    <dgm:cxn modelId="{A821032C-E285-4CC3-971C-8C423BF57797}" srcId="{0CB9F665-D0CF-488F-ACEF-3645E5E2804C}" destId="{CA255369-DB57-407C-AC45-AB47D8ABC8DC}" srcOrd="1" destOrd="0" parTransId="{E324AC0F-E83C-471E-B4F1-F130F0765AF6}" sibTransId="{960D0E98-1490-41E5-92A3-34A9C152B2DF}"/>
    <dgm:cxn modelId="{DD130E3D-4BF0-4ED2-86E2-7E15D6D0CA06}" type="presOf" srcId="{336861DA-CB5E-438E-AB2F-88EC30F8C0F1}" destId="{72AA052F-4A60-499D-98F5-8B8978BB20E4}" srcOrd="0" destOrd="0" presId="urn:microsoft.com/office/officeart/2008/layout/VerticalCurvedList"/>
    <dgm:cxn modelId="{1510B63F-7636-46F2-9BE8-39494FD6D0EB}" type="presOf" srcId="{6525976C-4239-4B5B-BC84-57BF6A9C30FA}" destId="{622113D5-9FB3-4014-9734-09931281CE6E}" srcOrd="0" destOrd="0" presId="urn:microsoft.com/office/officeart/2008/layout/VerticalCurvedList"/>
    <dgm:cxn modelId="{B6934C64-D9C2-4FE3-BCCD-00D6F25A2B9E}" srcId="{0CB9F665-D0CF-488F-ACEF-3645E5E2804C}" destId="{336861DA-CB5E-438E-AB2F-88EC30F8C0F1}" srcOrd="0" destOrd="0" parTransId="{964F9CF0-D37E-4DC4-93AA-4FF43B3724F3}" sibTransId="{909DE022-3A67-4754-A0A3-E6A14798DBC8}"/>
    <dgm:cxn modelId="{A33CF066-8F72-4B4C-AD3A-8AE8C8ED6B2D}" type="presOf" srcId="{F185C59F-3392-45F7-8E40-B9D1DAD2A5D2}" destId="{E365D23F-EB97-4FB2-87AE-A205A7DFC6A3}" srcOrd="0" destOrd="0" presId="urn:microsoft.com/office/officeart/2008/layout/VerticalCurvedList"/>
    <dgm:cxn modelId="{B7517797-F605-498C-B592-E0AD4D1170CE}" type="presOf" srcId="{909DE022-3A67-4754-A0A3-E6A14798DBC8}" destId="{3C20C5CC-DBE1-4466-878A-5CFD78B3F736}" srcOrd="0" destOrd="0" presId="urn:microsoft.com/office/officeart/2008/layout/VerticalCurvedList"/>
    <dgm:cxn modelId="{98089E9F-C9D2-4CAC-B24A-DA0F3751B22C}" type="presOf" srcId="{8A2B8120-A69A-40DD-9DF5-52EF40A5A01C}" destId="{CCAE0098-59C6-49F4-8FD5-C056EB77DCFA}" srcOrd="0" destOrd="0" presId="urn:microsoft.com/office/officeart/2008/layout/VerticalCurvedList"/>
    <dgm:cxn modelId="{EB77DDAE-C87B-4866-8A7A-AB066AC59CCB}" srcId="{0CB9F665-D0CF-488F-ACEF-3645E5E2804C}" destId="{6525976C-4239-4B5B-BC84-57BF6A9C30FA}" srcOrd="3" destOrd="0" parTransId="{E4A01CC5-A4FB-434E-9FE7-F9ED95EA58E5}" sibTransId="{3FEB5A06-0C86-4F3C-8349-C2C36DF453C9}"/>
    <dgm:cxn modelId="{B36500ED-18F6-47BC-AB20-E949A2B60CB0}" srcId="{0CB9F665-D0CF-488F-ACEF-3645E5E2804C}" destId="{F185C59F-3392-45F7-8E40-B9D1DAD2A5D2}" srcOrd="5" destOrd="0" parTransId="{EC053F6E-4A30-4BB3-ACFE-651712854E3B}" sibTransId="{B9463AB8-1F23-421A-A011-D55113184E5D}"/>
    <dgm:cxn modelId="{E567C0EE-87F8-4E96-A3B2-A74BF5335C9B}" srcId="{0CB9F665-D0CF-488F-ACEF-3645E5E2804C}" destId="{816A5DFC-0ED2-46D7-8B6B-576972D0AB38}" srcOrd="2" destOrd="0" parTransId="{C2FFDA65-CC37-4DC4-8C51-9119E36802A4}" sibTransId="{3D0C7631-8FD6-4188-9DE2-08F49F12AB12}"/>
    <dgm:cxn modelId="{70CEBCF9-19F6-4748-8704-82740C832A03}" type="presParOf" srcId="{C7DBCB53-4BCA-4A1A-9290-4291597E7B38}" destId="{831A85DE-9C9F-4729-99AB-FF28C6A30FFF}" srcOrd="0" destOrd="0" presId="urn:microsoft.com/office/officeart/2008/layout/VerticalCurvedList"/>
    <dgm:cxn modelId="{520C9CC8-681F-452F-9A25-9DBEE4A6E2DC}" type="presParOf" srcId="{831A85DE-9C9F-4729-99AB-FF28C6A30FFF}" destId="{6BBED475-7A19-4E6D-B203-DCD8B8577673}" srcOrd="0" destOrd="0" presId="urn:microsoft.com/office/officeart/2008/layout/VerticalCurvedList"/>
    <dgm:cxn modelId="{D4D76772-FE0D-40D4-9BA3-E5CC34443A92}" type="presParOf" srcId="{6BBED475-7A19-4E6D-B203-DCD8B8577673}" destId="{E50E9199-419E-486F-BDD9-7D980C8F87F6}" srcOrd="0" destOrd="0" presId="urn:microsoft.com/office/officeart/2008/layout/VerticalCurvedList"/>
    <dgm:cxn modelId="{575A2581-2F84-44A7-A4F2-17464F04F1FF}" type="presParOf" srcId="{6BBED475-7A19-4E6D-B203-DCD8B8577673}" destId="{3C20C5CC-DBE1-4466-878A-5CFD78B3F736}" srcOrd="1" destOrd="0" presId="urn:microsoft.com/office/officeart/2008/layout/VerticalCurvedList"/>
    <dgm:cxn modelId="{87F5FA43-2207-4F1C-9D1F-7F700D811BB5}" type="presParOf" srcId="{6BBED475-7A19-4E6D-B203-DCD8B8577673}" destId="{6DBD0997-D7BA-46AA-BC6D-3117F2F7098C}" srcOrd="2" destOrd="0" presId="urn:microsoft.com/office/officeart/2008/layout/VerticalCurvedList"/>
    <dgm:cxn modelId="{519FEDB1-6048-478E-B0EA-0643B3BBBCEB}" type="presParOf" srcId="{6BBED475-7A19-4E6D-B203-DCD8B8577673}" destId="{7B2AE09A-466F-43FD-A169-C09361B0C136}" srcOrd="3" destOrd="0" presId="urn:microsoft.com/office/officeart/2008/layout/VerticalCurvedList"/>
    <dgm:cxn modelId="{0D9499CD-524E-49F7-8C41-8AF825DF03EA}" type="presParOf" srcId="{831A85DE-9C9F-4729-99AB-FF28C6A30FFF}" destId="{72AA052F-4A60-499D-98F5-8B8978BB20E4}" srcOrd="1" destOrd="0" presId="urn:microsoft.com/office/officeart/2008/layout/VerticalCurvedList"/>
    <dgm:cxn modelId="{4620CA34-C7B1-4B08-9EAD-5308A4C8C442}" type="presParOf" srcId="{831A85DE-9C9F-4729-99AB-FF28C6A30FFF}" destId="{4327F39A-BED2-46DD-A917-07D2AB5B48A6}" srcOrd="2" destOrd="0" presId="urn:microsoft.com/office/officeart/2008/layout/VerticalCurvedList"/>
    <dgm:cxn modelId="{2BC214D9-5292-4BAE-986F-9CB779BE7B07}" type="presParOf" srcId="{4327F39A-BED2-46DD-A917-07D2AB5B48A6}" destId="{17BAD342-CA36-4B84-AC29-E8C273952EAD}" srcOrd="0" destOrd="0" presId="urn:microsoft.com/office/officeart/2008/layout/VerticalCurvedList"/>
    <dgm:cxn modelId="{969BCCE0-8056-47A4-B11F-647B1B015611}" type="presParOf" srcId="{831A85DE-9C9F-4729-99AB-FF28C6A30FFF}" destId="{FC93E15E-5318-483F-8898-5DF8933E98A8}" srcOrd="3" destOrd="0" presId="urn:microsoft.com/office/officeart/2008/layout/VerticalCurvedList"/>
    <dgm:cxn modelId="{9C214FE0-DD2E-4217-8E36-FC874F11FB2C}" type="presParOf" srcId="{831A85DE-9C9F-4729-99AB-FF28C6A30FFF}" destId="{EB5D8DF9-0F74-4021-9F06-65F5D9052345}" srcOrd="4" destOrd="0" presId="urn:microsoft.com/office/officeart/2008/layout/VerticalCurvedList"/>
    <dgm:cxn modelId="{4938C008-B1A2-43A3-B131-7EC0DAB100B1}" type="presParOf" srcId="{EB5D8DF9-0F74-4021-9F06-65F5D9052345}" destId="{0DFA7AEF-5EA4-4E46-9A48-1BD0BD2067C0}" srcOrd="0" destOrd="0" presId="urn:microsoft.com/office/officeart/2008/layout/VerticalCurvedList"/>
    <dgm:cxn modelId="{533719CD-0371-4863-BCFE-8F6756A1552D}" type="presParOf" srcId="{831A85DE-9C9F-4729-99AB-FF28C6A30FFF}" destId="{7B02830C-134E-49E4-A394-EFB7774C03B1}" srcOrd="5" destOrd="0" presId="urn:microsoft.com/office/officeart/2008/layout/VerticalCurvedList"/>
    <dgm:cxn modelId="{9E8675EA-E6D5-4DEC-8091-BC5E9CA9A225}" type="presParOf" srcId="{831A85DE-9C9F-4729-99AB-FF28C6A30FFF}" destId="{9B0B95F8-845D-40E9-927D-5F8C00727AE5}" srcOrd="6" destOrd="0" presId="urn:microsoft.com/office/officeart/2008/layout/VerticalCurvedList"/>
    <dgm:cxn modelId="{F4FF0EFD-4703-4438-B235-DA5BE9651AA1}" type="presParOf" srcId="{9B0B95F8-845D-40E9-927D-5F8C00727AE5}" destId="{53F3A694-C121-442B-BD46-6C726657E0BB}" srcOrd="0" destOrd="0" presId="urn:microsoft.com/office/officeart/2008/layout/VerticalCurvedList"/>
    <dgm:cxn modelId="{8E1A0825-4EF5-4BA8-AAC8-6CC900C55C5D}" type="presParOf" srcId="{831A85DE-9C9F-4729-99AB-FF28C6A30FFF}" destId="{622113D5-9FB3-4014-9734-09931281CE6E}" srcOrd="7" destOrd="0" presId="urn:microsoft.com/office/officeart/2008/layout/VerticalCurvedList"/>
    <dgm:cxn modelId="{C0F4FBA2-9BF5-4AA3-B82C-CB997374BAA1}" type="presParOf" srcId="{831A85DE-9C9F-4729-99AB-FF28C6A30FFF}" destId="{3495682C-9CF2-4359-977F-3FECB6104D4F}" srcOrd="8" destOrd="0" presId="urn:microsoft.com/office/officeart/2008/layout/VerticalCurvedList"/>
    <dgm:cxn modelId="{A5AC1E4A-C75A-45D9-84DA-F539598879AC}" type="presParOf" srcId="{3495682C-9CF2-4359-977F-3FECB6104D4F}" destId="{7F9F3400-FFD0-4030-A96C-A1FBEFEC18AA}" srcOrd="0" destOrd="0" presId="urn:microsoft.com/office/officeart/2008/layout/VerticalCurvedList"/>
    <dgm:cxn modelId="{61362B3A-3DCE-4A69-BABB-4808B8D0B154}" type="presParOf" srcId="{831A85DE-9C9F-4729-99AB-FF28C6A30FFF}" destId="{CCAE0098-59C6-49F4-8FD5-C056EB77DCFA}" srcOrd="9" destOrd="0" presId="urn:microsoft.com/office/officeart/2008/layout/VerticalCurvedList"/>
    <dgm:cxn modelId="{BBB001C6-D99E-4169-937E-44D1A5A757A1}" type="presParOf" srcId="{831A85DE-9C9F-4729-99AB-FF28C6A30FFF}" destId="{FBC50D23-AE49-4815-9125-0DD8DFC29EE1}" srcOrd="10" destOrd="0" presId="urn:microsoft.com/office/officeart/2008/layout/VerticalCurvedList"/>
    <dgm:cxn modelId="{1B44B4B8-29A8-4764-AC61-1BB04557021F}" type="presParOf" srcId="{FBC50D23-AE49-4815-9125-0DD8DFC29EE1}" destId="{CCFD9567-4131-45B4-A6AC-5E828F76FDE8}" srcOrd="0" destOrd="0" presId="urn:microsoft.com/office/officeart/2008/layout/VerticalCurvedList"/>
    <dgm:cxn modelId="{29544F47-44D1-4469-9403-B34C08D489A5}" type="presParOf" srcId="{831A85DE-9C9F-4729-99AB-FF28C6A30FFF}" destId="{E365D23F-EB97-4FB2-87AE-A205A7DFC6A3}" srcOrd="11" destOrd="0" presId="urn:microsoft.com/office/officeart/2008/layout/VerticalCurvedList"/>
    <dgm:cxn modelId="{7CCB2FA4-9C2D-4985-8E67-7ED18E09AD51}" type="presParOf" srcId="{831A85DE-9C9F-4729-99AB-FF28C6A30FFF}" destId="{8574BF6F-426B-49C0-BDFE-C9165CCE17FC}" srcOrd="12" destOrd="0" presId="urn:microsoft.com/office/officeart/2008/layout/VerticalCurvedList"/>
    <dgm:cxn modelId="{2C5B014E-8275-4CBA-AE30-B2CB612E9E85}" type="presParOf" srcId="{8574BF6F-426B-49C0-BDFE-C9165CCE17FC}" destId="{A0F84463-0F32-4624-BFB0-4DF00707B8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F27AD-FECA-410F-B571-759D70AA5EC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928A1A8-EEC2-4EA8-94E7-CC31972DD8B9}">
      <dgm:prSet phldrT="[Κείμενο]"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 dirty="0">
              <a:solidFill>
                <a:srgbClr val="0B1338"/>
              </a:solidFill>
            </a:rPr>
            <a:t>Συνοπτικός έλεγχος των </a:t>
          </a:r>
          <a:r>
            <a:rPr lang="en-US" sz="2000" dirty="0">
              <a:solidFill>
                <a:srgbClr val="0B1338"/>
              </a:solidFill>
            </a:rPr>
            <a:t>Backup </a:t>
          </a:r>
          <a:r>
            <a:rPr lang="el-GR" sz="2000" dirty="0">
              <a:solidFill>
                <a:srgbClr val="0B1338"/>
              </a:solidFill>
            </a:rPr>
            <a:t>όλων των πελατών σε μία οθόνη. </a:t>
          </a:r>
        </a:p>
      </dgm:t>
    </dgm:pt>
    <dgm:pt modelId="{D38B8ED4-9777-4CF1-88EF-0F9D88803E5B}" type="parTrans" cxnId="{EB05B3F0-EA70-458C-BC64-C3F142388D59}">
      <dgm:prSet/>
      <dgm:spPr/>
      <dgm:t>
        <a:bodyPr/>
        <a:lstStyle/>
        <a:p>
          <a:pPr algn="l"/>
          <a:endParaRPr lang="el-GR" sz="2000">
            <a:solidFill>
              <a:schemeClr val="bg1"/>
            </a:solidFill>
          </a:endParaRPr>
        </a:p>
      </dgm:t>
    </dgm:pt>
    <dgm:pt modelId="{5897E04E-D1A5-4B36-8578-8316711E6ED4}" type="sibTrans" cxnId="{EB05B3F0-EA70-458C-BC64-C3F142388D59}">
      <dgm:prSet/>
      <dgm:spPr/>
      <dgm:t>
        <a:bodyPr/>
        <a:lstStyle/>
        <a:p>
          <a:pPr algn="l"/>
          <a:endParaRPr lang="el-GR" sz="2000">
            <a:solidFill>
              <a:schemeClr val="bg1"/>
            </a:solidFill>
          </a:endParaRPr>
        </a:p>
      </dgm:t>
    </dgm:pt>
    <dgm:pt modelId="{A83EDFC4-B659-4073-8293-AD621BE9DA2A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Διαχείριση του χώρου κάθε</a:t>
          </a:r>
          <a:r>
            <a:rPr lang="en-US" sz="2000">
              <a:solidFill>
                <a:srgbClr val="0B1338"/>
              </a:solidFill>
            </a:rPr>
            <a:t> </a:t>
          </a:r>
          <a:r>
            <a:rPr lang="el-GR" sz="2000">
              <a:solidFill>
                <a:srgbClr val="0B1338"/>
              </a:solidFill>
            </a:rPr>
            <a:t>χρήστη</a:t>
          </a:r>
          <a:r>
            <a:rPr lang="en-US" sz="2000">
              <a:solidFill>
                <a:srgbClr val="0B1338"/>
              </a:solidFill>
            </a:rPr>
            <a:t>.</a:t>
          </a:r>
          <a:r>
            <a:rPr lang="el-GR" sz="2000">
              <a:solidFill>
                <a:srgbClr val="0B1338"/>
              </a:solidFill>
            </a:rPr>
            <a:t> </a:t>
          </a:r>
          <a:endParaRPr lang="en-US" sz="2000" dirty="0">
            <a:solidFill>
              <a:srgbClr val="0B1338"/>
            </a:solidFill>
          </a:endParaRPr>
        </a:p>
      </dgm:t>
    </dgm:pt>
    <dgm:pt modelId="{666ADAEC-2650-4E1C-922C-194745FE4359}" type="parTrans" cxnId="{FC0F9BD3-BE3D-412C-B64F-78720EE7685D}">
      <dgm:prSet/>
      <dgm:spPr/>
      <dgm:t>
        <a:bodyPr/>
        <a:lstStyle/>
        <a:p>
          <a:endParaRPr lang="el-GR" sz="2000"/>
        </a:p>
      </dgm:t>
    </dgm:pt>
    <dgm:pt modelId="{6C78C312-FF08-4873-BE7A-A6E2CEDCDE85}" type="sibTrans" cxnId="{FC0F9BD3-BE3D-412C-B64F-78720EE7685D}">
      <dgm:prSet/>
      <dgm:spPr/>
      <dgm:t>
        <a:bodyPr/>
        <a:lstStyle/>
        <a:p>
          <a:endParaRPr lang="el-GR" sz="2000"/>
        </a:p>
      </dgm:t>
    </dgm:pt>
    <dgm:pt modelId="{A996019D-94E0-496C-ACFC-938BB38DFB92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 dirty="0">
              <a:solidFill>
                <a:srgbClr val="0B1338"/>
              </a:solidFill>
            </a:rPr>
            <a:t>Επεξήγηση τυχόν προβλημάτων</a:t>
          </a:r>
          <a:r>
            <a:rPr lang="en-US" sz="2000" dirty="0">
              <a:solidFill>
                <a:srgbClr val="0B1338"/>
              </a:solidFill>
            </a:rPr>
            <a:t> </a:t>
          </a:r>
          <a:r>
            <a:rPr lang="el-GR" sz="2000" dirty="0">
              <a:solidFill>
                <a:srgbClr val="0B1338"/>
              </a:solidFill>
            </a:rPr>
            <a:t>στα </a:t>
          </a:r>
          <a:r>
            <a:rPr lang="en-US" sz="2000" dirty="0">
              <a:solidFill>
                <a:srgbClr val="0B1338"/>
              </a:solidFill>
            </a:rPr>
            <a:t>backup jobs</a:t>
          </a:r>
          <a:r>
            <a:rPr lang="el-GR" sz="2000" dirty="0">
              <a:solidFill>
                <a:srgbClr val="0B1338"/>
              </a:solidFill>
            </a:rPr>
            <a:t> και ιστορικό.</a:t>
          </a:r>
        </a:p>
      </dgm:t>
    </dgm:pt>
    <dgm:pt modelId="{34F64335-6718-4FCE-AFAC-DFC92913E600}" type="parTrans" cxnId="{953481F5-C73C-4EA2-B0AA-F7556EBF40B2}">
      <dgm:prSet/>
      <dgm:spPr/>
      <dgm:t>
        <a:bodyPr/>
        <a:lstStyle/>
        <a:p>
          <a:endParaRPr lang="el-GR" sz="2000"/>
        </a:p>
      </dgm:t>
    </dgm:pt>
    <dgm:pt modelId="{4A113852-848F-4ED7-A910-A86B2D6C8AFE}" type="sibTrans" cxnId="{953481F5-C73C-4EA2-B0AA-F7556EBF40B2}">
      <dgm:prSet/>
      <dgm:spPr/>
      <dgm:t>
        <a:bodyPr/>
        <a:lstStyle/>
        <a:p>
          <a:endParaRPr lang="el-GR" sz="2000"/>
        </a:p>
      </dgm:t>
    </dgm:pt>
    <dgm:pt modelId="{B9AB7625-D997-4771-A83F-6B4606109758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Καθημερινή ενημέρωση μέσω </a:t>
          </a:r>
          <a:r>
            <a:rPr lang="en-US" sz="2000">
              <a:solidFill>
                <a:srgbClr val="0B1338"/>
              </a:solidFill>
            </a:rPr>
            <a:t>Email.</a:t>
          </a:r>
          <a:endParaRPr lang="en-US" sz="2000" dirty="0">
            <a:solidFill>
              <a:srgbClr val="0B1338"/>
            </a:solidFill>
          </a:endParaRPr>
        </a:p>
      </dgm:t>
    </dgm:pt>
    <dgm:pt modelId="{B7E83820-EB0C-43BE-B760-D83AAC59251E}" type="parTrans" cxnId="{B988567C-7F22-42B7-A2B2-2CA3B95D5105}">
      <dgm:prSet/>
      <dgm:spPr/>
      <dgm:t>
        <a:bodyPr/>
        <a:lstStyle/>
        <a:p>
          <a:endParaRPr lang="el-GR" sz="2000"/>
        </a:p>
      </dgm:t>
    </dgm:pt>
    <dgm:pt modelId="{88AE1CEA-DEA9-40C9-B56D-37CA27477CEC}" type="sibTrans" cxnId="{B988567C-7F22-42B7-A2B2-2CA3B95D5105}">
      <dgm:prSet/>
      <dgm:spPr/>
      <dgm:t>
        <a:bodyPr/>
        <a:lstStyle/>
        <a:p>
          <a:endParaRPr lang="el-GR" sz="2000"/>
        </a:p>
      </dgm:t>
    </dgm:pt>
    <dgm:pt modelId="{2EF72828-2332-450F-9447-84F43CE98E4D}">
      <dgm:prSet custT="1"/>
      <dgm:spPr>
        <a:solidFill>
          <a:srgbClr val="DDE0EF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000">
              <a:solidFill>
                <a:srgbClr val="0B1338"/>
              </a:solidFill>
            </a:rPr>
            <a:t>Ενεργοποίηση δωρεάν </a:t>
          </a:r>
          <a:r>
            <a:rPr lang="en-US" sz="2000">
              <a:solidFill>
                <a:srgbClr val="0B1338"/>
              </a:solidFill>
            </a:rPr>
            <a:t>Trial</a:t>
          </a:r>
          <a:r>
            <a:rPr lang="el-GR" sz="2000">
              <a:solidFill>
                <a:srgbClr val="0B1338"/>
              </a:solidFill>
            </a:rPr>
            <a:t>.</a:t>
          </a:r>
          <a:endParaRPr lang="en-US" sz="2000" dirty="0">
            <a:solidFill>
              <a:srgbClr val="0B1338"/>
            </a:solidFill>
          </a:endParaRPr>
        </a:p>
      </dgm:t>
    </dgm:pt>
    <dgm:pt modelId="{D459C046-04AC-405C-9CF6-7C2694FFAF6A}" type="parTrans" cxnId="{BCF525EA-D361-4B3E-85F3-77984E37E281}">
      <dgm:prSet/>
      <dgm:spPr/>
      <dgm:t>
        <a:bodyPr/>
        <a:lstStyle/>
        <a:p>
          <a:endParaRPr lang="el-GR" sz="2000"/>
        </a:p>
      </dgm:t>
    </dgm:pt>
    <dgm:pt modelId="{98FC661D-9331-41EB-A995-930DA823C8E4}" type="sibTrans" cxnId="{BCF525EA-D361-4B3E-85F3-77984E37E281}">
      <dgm:prSet/>
      <dgm:spPr/>
      <dgm:t>
        <a:bodyPr/>
        <a:lstStyle/>
        <a:p>
          <a:endParaRPr lang="el-GR" sz="2000"/>
        </a:p>
      </dgm:t>
    </dgm:pt>
    <dgm:pt modelId="{118FA085-2DEB-4795-89F4-A4006A93A5AB}" type="pres">
      <dgm:prSet presAssocID="{47EF27AD-FECA-410F-B571-759D70AA5EC9}" presName="linearFlow" presStyleCnt="0">
        <dgm:presLayoutVars>
          <dgm:dir/>
          <dgm:resizeHandles val="exact"/>
        </dgm:presLayoutVars>
      </dgm:prSet>
      <dgm:spPr/>
    </dgm:pt>
    <dgm:pt modelId="{E72E5FA3-AD59-499E-BA94-3ECDCD49DF3D}" type="pres">
      <dgm:prSet presAssocID="{6928A1A8-EEC2-4EA8-94E7-CC31972DD8B9}" presName="composite" presStyleCnt="0"/>
      <dgm:spPr/>
    </dgm:pt>
    <dgm:pt modelId="{B90FDE7A-F6F9-4944-89ED-E38C6F1F8518}" type="pres">
      <dgm:prSet presAssocID="{6928A1A8-EEC2-4EA8-94E7-CC31972DD8B9}" presName="imgShp" presStyleLbl="fgImgPlace1" presStyleIdx="0" presStyleCnt="5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279A79-8105-4FA1-A2E2-4BD2BCBACFB0}" type="pres">
      <dgm:prSet presAssocID="{6928A1A8-EEC2-4EA8-94E7-CC31972DD8B9}" presName="txShp" presStyleLbl="node1" presStyleIdx="0" presStyleCnt="5">
        <dgm:presLayoutVars>
          <dgm:bulletEnabled val="1"/>
        </dgm:presLayoutVars>
      </dgm:prSet>
      <dgm:spPr/>
    </dgm:pt>
    <dgm:pt modelId="{B51726FC-B47B-4089-A52B-7B2DD692C177}" type="pres">
      <dgm:prSet presAssocID="{5897E04E-D1A5-4B36-8578-8316711E6ED4}" presName="spacing" presStyleCnt="0"/>
      <dgm:spPr/>
    </dgm:pt>
    <dgm:pt modelId="{BF7D4083-47F4-4D4C-A316-609A065FE35F}" type="pres">
      <dgm:prSet presAssocID="{A83EDFC4-B659-4073-8293-AD621BE9DA2A}" presName="composite" presStyleCnt="0"/>
      <dgm:spPr/>
    </dgm:pt>
    <dgm:pt modelId="{1289006F-C761-4710-8E73-C77793A3A674}" type="pres">
      <dgm:prSet presAssocID="{A83EDFC4-B659-4073-8293-AD621BE9DA2A}" presName="imgShp" presStyleLbl="fgImgPlace1" presStyleIdx="1" presStyleCnt="5" custAng="135600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2E4737E-E54E-4003-BFD5-45C8E4564BC2}" type="pres">
      <dgm:prSet presAssocID="{A83EDFC4-B659-4073-8293-AD621BE9DA2A}" presName="txShp" presStyleLbl="node1" presStyleIdx="1" presStyleCnt="5">
        <dgm:presLayoutVars>
          <dgm:bulletEnabled val="1"/>
        </dgm:presLayoutVars>
      </dgm:prSet>
      <dgm:spPr/>
    </dgm:pt>
    <dgm:pt modelId="{2750618D-7429-4911-8537-6BF82BC4B026}" type="pres">
      <dgm:prSet presAssocID="{6C78C312-FF08-4873-BE7A-A6E2CEDCDE85}" presName="spacing" presStyleCnt="0"/>
      <dgm:spPr/>
    </dgm:pt>
    <dgm:pt modelId="{94B427D3-00CB-40C5-9A7B-DC9FA25F27DF}" type="pres">
      <dgm:prSet presAssocID="{A996019D-94E0-496C-ACFC-938BB38DFB92}" presName="composite" presStyleCnt="0"/>
      <dgm:spPr/>
    </dgm:pt>
    <dgm:pt modelId="{2541FC4D-A998-4D4F-BBA2-B9F69D2F1EC9}" type="pres">
      <dgm:prSet presAssocID="{A996019D-94E0-496C-ACFC-938BB38DFB92}" presName="imgShp" presStyleLbl="fgImgPlace1" presStyleIdx="2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16AD1A59-0334-469B-956D-07DDA345C0E1}" type="pres">
      <dgm:prSet presAssocID="{A996019D-94E0-496C-ACFC-938BB38DFB92}" presName="txShp" presStyleLbl="node1" presStyleIdx="2" presStyleCnt="5">
        <dgm:presLayoutVars>
          <dgm:bulletEnabled val="1"/>
        </dgm:presLayoutVars>
      </dgm:prSet>
      <dgm:spPr/>
    </dgm:pt>
    <dgm:pt modelId="{3310B67E-84A2-4FBE-B081-8655CF8C6768}" type="pres">
      <dgm:prSet presAssocID="{4A113852-848F-4ED7-A910-A86B2D6C8AFE}" presName="spacing" presStyleCnt="0"/>
      <dgm:spPr/>
    </dgm:pt>
    <dgm:pt modelId="{0F8E89A5-6B37-4F13-9827-4E935CAB3368}" type="pres">
      <dgm:prSet presAssocID="{B9AB7625-D997-4771-A83F-6B4606109758}" presName="composite" presStyleCnt="0"/>
      <dgm:spPr/>
    </dgm:pt>
    <dgm:pt modelId="{68227343-7A56-4339-9500-6907F0CFCE80}" type="pres">
      <dgm:prSet presAssocID="{B9AB7625-D997-4771-A83F-6B4606109758}" presName="imgShp" presStyleLbl="fgImgPlace1" presStyleIdx="3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209149EA-2C07-4ED1-A249-1D3C0E358B2F}" type="pres">
      <dgm:prSet presAssocID="{B9AB7625-D997-4771-A83F-6B4606109758}" presName="txShp" presStyleLbl="node1" presStyleIdx="3" presStyleCnt="5">
        <dgm:presLayoutVars>
          <dgm:bulletEnabled val="1"/>
        </dgm:presLayoutVars>
      </dgm:prSet>
      <dgm:spPr/>
    </dgm:pt>
    <dgm:pt modelId="{4E8DB092-A18D-4B7A-9F33-DCC67DB32DF7}" type="pres">
      <dgm:prSet presAssocID="{88AE1CEA-DEA9-40C9-B56D-37CA27477CEC}" presName="spacing" presStyleCnt="0"/>
      <dgm:spPr/>
    </dgm:pt>
    <dgm:pt modelId="{C9F40DC5-6EA7-43A5-8621-7ED15F526884}" type="pres">
      <dgm:prSet presAssocID="{2EF72828-2332-450F-9447-84F43CE98E4D}" presName="composite" presStyleCnt="0"/>
      <dgm:spPr/>
    </dgm:pt>
    <dgm:pt modelId="{58840706-665B-4956-AD67-289F973E298C}" type="pres">
      <dgm:prSet presAssocID="{2EF72828-2332-450F-9447-84F43CE98E4D}" presName="imgShp" presStyleLbl="fgImgPlace1" presStyleIdx="4" presStyleCnt="5" custAng="13560000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49CD85BE-07BF-441B-8E8E-B000C351C117}" type="pres">
      <dgm:prSet presAssocID="{2EF72828-2332-450F-9447-84F43CE98E4D}" presName="txShp" presStyleLbl="node1" presStyleIdx="4" presStyleCnt="5">
        <dgm:presLayoutVars>
          <dgm:bulletEnabled val="1"/>
        </dgm:presLayoutVars>
      </dgm:prSet>
      <dgm:spPr/>
    </dgm:pt>
  </dgm:ptLst>
  <dgm:cxnLst>
    <dgm:cxn modelId="{EEB11A40-A481-4BEF-924F-CA2B14F06EFF}" type="presOf" srcId="{47EF27AD-FECA-410F-B571-759D70AA5EC9}" destId="{118FA085-2DEB-4795-89F4-A4006A93A5AB}" srcOrd="0" destOrd="0" presId="urn:microsoft.com/office/officeart/2005/8/layout/vList3"/>
    <dgm:cxn modelId="{B988567C-7F22-42B7-A2B2-2CA3B95D5105}" srcId="{47EF27AD-FECA-410F-B571-759D70AA5EC9}" destId="{B9AB7625-D997-4771-A83F-6B4606109758}" srcOrd="3" destOrd="0" parTransId="{B7E83820-EB0C-43BE-B760-D83AAC59251E}" sibTransId="{88AE1CEA-DEA9-40C9-B56D-37CA27477CEC}"/>
    <dgm:cxn modelId="{841F8A92-4C6F-444E-BCBD-3E88E3560022}" type="presOf" srcId="{2EF72828-2332-450F-9447-84F43CE98E4D}" destId="{49CD85BE-07BF-441B-8E8E-B000C351C117}" srcOrd="0" destOrd="0" presId="urn:microsoft.com/office/officeart/2005/8/layout/vList3"/>
    <dgm:cxn modelId="{4E3D9CA3-1727-4206-8472-5F11425C2CFB}" type="presOf" srcId="{A83EDFC4-B659-4073-8293-AD621BE9DA2A}" destId="{C2E4737E-E54E-4003-BFD5-45C8E4564BC2}" srcOrd="0" destOrd="0" presId="urn:microsoft.com/office/officeart/2005/8/layout/vList3"/>
    <dgm:cxn modelId="{682655AD-28FC-440F-85E1-3094D29A7F8F}" type="presOf" srcId="{A996019D-94E0-496C-ACFC-938BB38DFB92}" destId="{16AD1A59-0334-469B-956D-07DDA345C0E1}" srcOrd="0" destOrd="0" presId="urn:microsoft.com/office/officeart/2005/8/layout/vList3"/>
    <dgm:cxn modelId="{20E09FCA-4D4C-46E9-9519-99A576A79252}" type="presOf" srcId="{6928A1A8-EEC2-4EA8-94E7-CC31972DD8B9}" destId="{4D279A79-8105-4FA1-A2E2-4BD2BCBACFB0}" srcOrd="0" destOrd="0" presId="urn:microsoft.com/office/officeart/2005/8/layout/vList3"/>
    <dgm:cxn modelId="{FC0F9BD3-BE3D-412C-B64F-78720EE7685D}" srcId="{47EF27AD-FECA-410F-B571-759D70AA5EC9}" destId="{A83EDFC4-B659-4073-8293-AD621BE9DA2A}" srcOrd="1" destOrd="0" parTransId="{666ADAEC-2650-4E1C-922C-194745FE4359}" sibTransId="{6C78C312-FF08-4873-BE7A-A6E2CEDCDE85}"/>
    <dgm:cxn modelId="{BCF525EA-D361-4B3E-85F3-77984E37E281}" srcId="{47EF27AD-FECA-410F-B571-759D70AA5EC9}" destId="{2EF72828-2332-450F-9447-84F43CE98E4D}" srcOrd="4" destOrd="0" parTransId="{D459C046-04AC-405C-9CF6-7C2694FFAF6A}" sibTransId="{98FC661D-9331-41EB-A995-930DA823C8E4}"/>
    <dgm:cxn modelId="{EB05B3F0-EA70-458C-BC64-C3F142388D59}" srcId="{47EF27AD-FECA-410F-B571-759D70AA5EC9}" destId="{6928A1A8-EEC2-4EA8-94E7-CC31972DD8B9}" srcOrd="0" destOrd="0" parTransId="{D38B8ED4-9777-4CF1-88EF-0F9D88803E5B}" sibTransId="{5897E04E-D1A5-4B36-8578-8316711E6ED4}"/>
    <dgm:cxn modelId="{953481F5-C73C-4EA2-B0AA-F7556EBF40B2}" srcId="{47EF27AD-FECA-410F-B571-759D70AA5EC9}" destId="{A996019D-94E0-496C-ACFC-938BB38DFB92}" srcOrd="2" destOrd="0" parTransId="{34F64335-6718-4FCE-AFAC-DFC92913E600}" sibTransId="{4A113852-848F-4ED7-A910-A86B2D6C8AFE}"/>
    <dgm:cxn modelId="{EA2D45FF-C34A-4E40-BE65-EC66B4F591F3}" type="presOf" srcId="{B9AB7625-D997-4771-A83F-6B4606109758}" destId="{209149EA-2C07-4ED1-A249-1D3C0E358B2F}" srcOrd="0" destOrd="0" presId="urn:microsoft.com/office/officeart/2005/8/layout/vList3"/>
    <dgm:cxn modelId="{150C7983-6695-4555-BFD5-C9ED97ACD888}" type="presParOf" srcId="{118FA085-2DEB-4795-89F4-A4006A93A5AB}" destId="{E72E5FA3-AD59-499E-BA94-3ECDCD49DF3D}" srcOrd="0" destOrd="0" presId="urn:microsoft.com/office/officeart/2005/8/layout/vList3"/>
    <dgm:cxn modelId="{E037F396-55E5-42EF-842D-CD925B1548B7}" type="presParOf" srcId="{E72E5FA3-AD59-499E-BA94-3ECDCD49DF3D}" destId="{B90FDE7A-F6F9-4944-89ED-E38C6F1F8518}" srcOrd="0" destOrd="0" presId="urn:microsoft.com/office/officeart/2005/8/layout/vList3"/>
    <dgm:cxn modelId="{9AD53AB4-F917-46DD-A7DD-DF9009BDF801}" type="presParOf" srcId="{E72E5FA3-AD59-499E-BA94-3ECDCD49DF3D}" destId="{4D279A79-8105-4FA1-A2E2-4BD2BCBACFB0}" srcOrd="1" destOrd="0" presId="urn:microsoft.com/office/officeart/2005/8/layout/vList3"/>
    <dgm:cxn modelId="{A46705F3-DDF2-4F73-833B-C8415B148E61}" type="presParOf" srcId="{118FA085-2DEB-4795-89F4-A4006A93A5AB}" destId="{B51726FC-B47B-4089-A52B-7B2DD692C177}" srcOrd="1" destOrd="0" presId="urn:microsoft.com/office/officeart/2005/8/layout/vList3"/>
    <dgm:cxn modelId="{773FBB90-D118-42F7-93FC-6AD85830AA17}" type="presParOf" srcId="{118FA085-2DEB-4795-89F4-A4006A93A5AB}" destId="{BF7D4083-47F4-4D4C-A316-609A065FE35F}" srcOrd="2" destOrd="0" presId="urn:microsoft.com/office/officeart/2005/8/layout/vList3"/>
    <dgm:cxn modelId="{2D58B85E-210F-4CEC-8915-D95360314CD7}" type="presParOf" srcId="{BF7D4083-47F4-4D4C-A316-609A065FE35F}" destId="{1289006F-C761-4710-8E73-C77793A3A674}" srcOrd="0" destOrd="0" presId="urn:microsoft.com/office/officeart/2005/8/layout/vList3"/>
    <dgm:cxn modelId="{1EE31B3B-15C0-4DF6-AAFC-D031DC9F4F23}" type="presParOf" srcId="{BF7D4083-47F4-4D4C-A316-609A065FE35F}" destId="{C2E4737E-E54E-4003-BFD5-45C8E4564BC2}" srcOrd="1" destOrd="0" presId="urn:microsoft.com/office/officeart/2005/8/layout/vList3"/>
    <dgm:cxn modelId="{A53839E6-3AC3-46FA-AF58-58301FD497BE}" type="presParOf" srcId="{118FA085-2DEB-4795-89F4-A4006A93A5AB}" destId="{2750618D-7429-4911-8537-6BF82BC4B026}" srcOrd="3" destOrd="0" presId="urn:microsoft.com/office/officeart/2005/8/layout/vList3"/>
    <dgm:cxn modelId="{9063068E-0AED-4386-9B35-02E2459C7601}" type="presParOf" srcId="{118FA085-2DEB-4795-89F4-A4006A93A5AB}" destId="{94B427D3-00CB-40C5-9A7B-DC9FA25F27DF}" srcOrd="4" destOrd="0" presId="urn:microsoft.com/office/officeart/2005/8/layout/vList3"/>
    <dgm:cxn modelId="{EC33C2CF-30A7-4C5D-B28D-334262E1D8F2}" type="presParOf" srcId="{94B427D3-00CB-40C5-9A7B-DC9FA25F27DF}" destId="{2541FC4D-A998-4D4F-BBA2-B9F69D2F1EC9}" srcOrd="0" destOrd="0" presId="urn:microsoft.com/office/officeart/2005/8/layout/vList3"/>
    <dgm:cxn modelId="{16B5FA7F-C32B-45AD-B338-FEB914B09016}" type="presParOf" srcId="{94B427D3-00CB-40C5-9A7B-DC9FA25F27DF}" destId="{16AD1A59-0334-469B-956D-07DDA345C0E1}" srcOrd="1" destOrd="0" presId="urn:microsoft.com/office/officeart/2005/8/layout/vList3"/>
    <dgm:cxn modelId="{463BBAEB-5559-40B1-8D99-CD783349C33D}" type="presParOf" srcId="{118FA085-2DEB-4795-89F4-A4006A93A5AB}" destId="{3310B67E-84A2-4FBE-B081-8655CF8C6768}" srcOrd="5" destOrd="0" presId="urn:microsoft.com/office/officeart/2005/8/layout/vList3"/>
    <dgm:cxn modelId="{588A30B5-680C-468C-8E8F-F176A4DFC892}" type="presParOf" srcId="{118FA085-2DEB-4795-89F4-A4006A93A5AB}" destId="{0F8E89A5-6B37-4F13-9827-4E935CAB3368}" srcOrd="6" destOrd="0" presId="urn:microsoft.com/office/officeart/2005/8/layout/vList3"/>
    <dgm:cxn modelId="{68884386-6C3D-4A18-A925-4DDAEDB6DCA5}" type="presParOf" srcId="{0F8E89A5-6B37-4F13-9827-4E935CAB3368}" destId="{68227343-7A56-4339-9500-6907F0CFCE80}" srcOrd="0" destOrd="0" presId="urn:microsoft.com/office/officeart/2005/8/layout/vList3"/>
    <dgm:cxn modelId="{0FE15B3C-D061-43F7-9667-BAA85CE2F0B5}" type="presParOf" srcId="{0F8E89A5-6B37-4F13-9827-4E935CAB3368}" destId="{209149EA-2C07-4ED1-A249-1D3C0E358B2F}" srcOrd="1" destOrd="0" presId="urn:microsoft.com/office/officeart/2005/8/layout/vList3"/>
    <dgm:cxn modelId="{9504CC30-974D-4C07-9119-9487E067EAF4}" type="presParOf" srcId="{118FA085-2DEB-4795-89F4-A4006A93A5AB}" destId="{4E8DB092-A18D-4B7A-9F33-DCC67DB32DF7}" srcOrd="7" destOrd="0" presId="urn:microsoft.com/office/officeart/2005/8/layout/vList3"/>
    <dgm:cxn modelId="{8CAF2F80-8BDB-4445-80F8-B01DE419A02A}" type="presParOf" srcId="{118FA085-2DEB-4795-89F4-A4006A93A5AB}" destId="{C9F40DC5-6EA7-43A5-8621-7ED15F526884}" srcOrd="8" destOrd="0" presId="urn:microsoft.com/office/officeart/2005/8/layout/vList3"/>
    <dgm:cxn modelId="{39CE1D54-2137-40FA-A9B0-6C36EAEA712F}" type="presParOf" srcId="{C9F40DC5-6EA7-43A5-8621-7ED15F526884}" destId="{58840706-665B-4956-AD67-289F973E298C}" srcOrd="0" destOrd="0" presId="urn:microsoft.com/office/officeart/2005/8/layout/vList3"/>
    <dgm:cxn modelId="{75BBD3DC-2FBE-4344-B344-338C2170A32A}" type="presParOf" srcId="{C9F40DC5-6EA7-43A5-8621-7ED15F526884}" destId="{49CD85BE-07BF-441B-8E8E-B000C351C1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F27AD-FECA-410F-B571-759D70AA5EC9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6928A1A8-EEC2-4EA8-94E7-CC31972DD8B9}">
      <dgm:prSet phldrT="[Κείμενο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l-GR" sz="2200"/>
            <a:t>Προσωποποιημένη εξυπηρέτηση</a:t>
          </a:r>
          <a:r>
            <a:rPr lang="el-GR" sz="2200" b="1"/>
            <a:t>.</a:t>
          </a:r>
          <a:endParaRPr lang="el-GR" sz="2200" dirty="0"/>
        </a:p>
      </dgm:t>
    </dgm:pt>
    <dgm:pt modelId="{D38B8ED4-9777-4CF1-88EF-0F9D88803E5B}" type="parTrans" cxnId="{EB05B3F0-EA70-458C-BC64-C3F142388D5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5897E04E-D1A5-4B36-8578-8316711E6ED4}" type="sibTrans" cxnId="{EB05B3F0-EA70-458C-BC64-C3F142388D5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A7E38295-4FA9-4CBE-AAC0-3444100C4F44}">
      <dgm:prSet custT="1"/>
      <dgm:spPr/>
      <dgm:t>
        <a:bodyPr/>
        <a:lstStyle/>
        <a:p>
          <a:pPr algn="l"/>
          <a:r>
            <a:rPr lang="el-GR" sz="2200" dirty="0"/>
            <a:t>Υπηρεσία </a:t>
          </a:r>
          <a:r>
            <a:rPr lang="en-US" sz="2200" dirty="0"/>
            <a:t>ticketing 7 x 12.</a:t>
          </a:r>
          <a:endParaRPr lang="el-GR" sz="2200" dirty="0">
            <a:highlight>
              <a:srgbClr val="FFFF00"/>
            </a:highlight>
          </a:endParaRPr>
        </a:p>
      </dgm:t>
    </dgm:pt>
    <dgm:pt modelId="{6DA62CC4-860D-4B55-89EE-C84D08E0DA6A}" type="parTrans" cxnId="{18AB59A2-A86E-4496-AADC-3C9D2A0FDDC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2422CC0A-EA54-4632-9983-2D0303FA1790}" type="sibTrans" cxnId="{18AB59A2-A86E-4496-AADC-3C9D2A0FDDC9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C912FEDB-49D6-4B60-9B46-6FC91643880A}">
      <dgm:prSet custT="1"/>
      <dgm:spPr/>
      <dgm:t>
        <a:bodyPr/>
        <a:lstStyle/>
        <a:p>
          <a:pPr algn="l"/>
          <a:r>
            <a:rPr lang="el-GR" sz="2200"/>
            <a:t>Δωρεάν τηλεφωνική υποστήριξη εντός ωραρίου.</a:t>
          </a:r>
          <a:endParaRPr lang="en-US" sz="2200" dirty="0"/>
        </a:p>
      </dgm:t>
    </dgm:pt>
    <dgm:pt modelId="{03A9D1FF-4749-46A1-859D-F9BA6A529EBA}" type="parTrans" cxnId="{59D096B9-A165-4633-8B95-E483BB7AD8F3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919A2B6C-2DA4-4BD0-BBA9-942B402D39BD}" type="sibTrans" cxnId="{59D096B9-A165-4633-8B95-E483BB7AD8F3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6DD2CAF5-5696-4C86-9421-241E23B63A56}">
      <dgm:prSet custT="1"/>
      <dgm:spPr/>
      <dgm:t>
        <a:bodyPr/>
        <a:lstStyle/>
        <a:p>
          <a:pPr algn="l"/>
          <a:r>
            <a:rPr lang="el-GR" sz="2200"/>
            <a:t>Ειδικευμένο τεχνικό τμήμα.</a:t>
          </a:r>
          <a:endParaRPr lang="el-GR" sz="2200" b="1" dirty="0"/>
        </a:p>
      </dgm:t>
    </dgm:pt>
    <dgm:pt modelId="{086E692A-168F-47C4-BD6B-14F6CB000C3E}" type="parTrans" cxnId="{1F297FE9-CE0C-4190-808E-612FF52AFAF0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6A43F9F2-62D7-49C3-B783-E88161395017}" type="sibTrans" cxnId="{1F297FE9-CE0C-4190-808E-612FF52AFAF0}">
      <dgm:prSet/>
      <dgm:spPr/>
      <dgm:t>
        <a:bodyPr/>
        <a:lstStyle/>
        <a:p>
          <a:pPr algn="l"/>
          <a:endParaRPr lang="el-GR" sz="2200">
            <a:solidFill>
              <a:schemeClr val="bg1"/>
            </a:solidFill>
          </a:endParaRPr>
        </a:p>
      </dgm:t>
    </dgm:pt>
    <dgm:pt modelId="{118FA085-2DEB-4795-89F4-A4006A93A5AB}" type="pres">
      <dgm:prSet presAssocID="{47EF27AD-FECA-410F-B571-759D70AA5EC9}" presName="linearFlow" presStyleCnt="0">
        <dgm:presLayoutVars>
          <dgm:dir/>
          <dgm:resizeHandles val="exact"/>
        </dgm:presLayoutVars>
      </dgm:prSet>
      <dgm:spPr/>
    </dgm:pt>
    <dgm:pt modelId="{E72E5FA3-AD59-499E-BA94-3ECDCD49DF3D}" type="pres">
      <dgm:prSet presAssocID="{6928A1A8-EEC2-4EA8-94E7-CC31972DD8B9}" presName="composite" presStyleCnt="0"/>
      <dgm:spPr/>
    </dgm:pt>
    <dgm:pt modelId="{B90FDE7A-F6F9-4944-89ED-E38C6F1F8518}" type="pres">
      <dgm:prSet presAssocID="{6928A1A8-EEC2-4EA8-94E7-CC31972DD8B9}" presName="imgShp" presStyleLbl="fgImgPlace1" presStyleIdx="0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D279A79-8105-4FA1-A2E2-4BD2BCBACFB0}" type="pres">
      <dgm:prSet presAssocID="{6928A1A8-EEC2-4EA8-94E7-CC31972DD8B9}" presName="txShp" presStyleLbl="node1" presStyleIdx="0" presStyleCnt="4">
        <dgm:presLayoutVars>
          <dgm:bulletEnabled val="1"/>
        </dgm:presLayoutVars>
      </dgm:prSet>
      <dgm:spPr/>
    </dgm:pt>
    <dgm:pt modelId="{B51726FC-B47B-4089-A52B-7B2DD692C177}" type="pres">
      <dgm:prSet presAssocID="{5897E04E-D1A5-4B36-8578-8316711E6ED4}" presName="spacing" presStyleCnt="0"/>
      <dgm:spPr/>
    </dgm:pt>
    <dgm:pt modelId="{8CEA69B8-130A-4AC3-9DA9-889910AB6114}" type="pres">
      <dgm:prSet presAssocID="{A7E38295-4FA9-4CBE-AAC0-3444100C4F44}" presName="composite" presStyleCnt="0"/>
      <dgm:spPr/>
    </dgm:pt>
    <dgm:pt modelId="{FBC3774F-9DAC-4DA6-AF3A-0486DF6E506B}" type="pres">
      <dgm:prSet presAssocID="{A7E38295-4FA9-4CBE-AAC0-3444100C4F44}" presName="imgShp" presStyleLbl="fgImgPlace1" presStyleIdx="1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F5DB606-F07C-4512-9E27-09DBC53248FC}" type="pres">
      <dgm:prSet presAssocID="{A7E38295-4FA9-4CBE-AAC0-3444100C4F44}" presName="txShp" presStyleLbl="node1" presStyleIdx="1" presStyleCnt="4">
        <dgm:presLayoutVars>
          <dgm:bulletEnabled val="1"/>
        </dgm:presLayoutVars>
      </dgm:prSet>
      <dgm:spPr/>
    </dgm:pt>
    <dgm:pt modelId="{BFFA6C61-83F3-4989-8531-453CAB482152}" type="pres">
      <dgm:prSet presAssocID="{2422CC0A-EA54-4632-9983-2D0303FA1790}" presName="spacing" presStyleCnt="0"/>
      <dgm:spPr/>
    </dgm:pt>
    <dgm:pt modelId="{8F02B48C-B08D-4B2D-AB12-64987994D08F}" type="pres">
      <dgm:prSet presAssocID="{C912FEDB-49D6-4B60-9B46-6FC91643880A}" presName="composite" presStyleCnt="0"/>
      <dgm:spPr/>
    </dgm:pt>
    <dgm:pt modelId="{AB82FCE9-7338-488C-846F-C3381F1CBB58}" type="pres">
      <dgm:prSet presAssocID="{C912FEDB-49D6-4B60-9B46-6FC91643880A}" presName="imgShp" presStyleLbl="fgImgPlace1" presStyleIdx="2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2297292-155B-4A7D-8377-CFA33FB722BF}" type="pres">
      <dgm:prSet presAssocID="{C912FEDB-49D6-4B60-9B46-6FC91643880A}" presName="txShp" presStyleLbl="node1" presStyleIdx="2" presStyleCnt="4">
        <dgm:presLayoutVars>
          <dgm:bulletEnabled val="1"/>
        </dgm:presLayoutVars>
      </dgm:prSet>
      <dgm:spPr/>
    </dgm:pt>
    <dgm:pt modelId="{4B659C35-863C-4CF6-A270-946C5D785FC4}" type="pres">
      <dgm:prSet presAssocID="{919A2B6C-2DA4-4BD0-BBA9-942B402D39BD}" presName="spacing" presStyleCnt="0"/>
      <dgm:spPr/>
    </dgm:pt>
    <dgm:pt modelId="{0F5D15C0-A910-434F-96C2-1AE7496B9C2C}" type="pres">
      <dgm:prSet presAssocID="{6DD2CAF5-5696-4C86-9421-241E23B63A56}" presName="composite" presStyleCnt="0"/>
      <dgm:spPr/>
    </dgm:pt>
    <dgm:pt modelId="{66E9A50C-4ADE-4D3A-AEA6-C00A13F5B8B5}" type="pres">
      <dgm:prSet presAssocID="{6DD2CAF5-5696-4C86-9421-241E23B63A56}" presName="imgShp" presStyleLbl="fgImgPlace1" presStyleIdx="3" presStyleCnt="4" custAng="1356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0CBE37B-5B5B-4FA6-8FD8-151381063EFE}" type="pres">
      <dgm:prSet presAssocID="{6DD2CAF5-5696-4C86-9421-241E23B63A56}" presName="txShp" presStyleLbl="node1" presStyleIdx="3" presStyleCnt="4">
        <dgm:presLayoutVars>
          <dgm:bulletEnabled val="1"/>
        </dgm:presLayoutVars>
      </dgm:prSet>
      <dgm:spPr/>
    </dgm:pt>
  </dgm:ptLst>
  <dgm:cxnLst>
    <dgm:cxn modelId="{0B738D18-E5E0-4B58-86D1-D06792710E01}" type="presOf" srcId="{6DD2CAF5-5696-4C86-9421-241E23B63A56}" destId="{60CBE37B-5B5B-4FA6-8FD8-151381063EFE}" srcOrd="0" destOrd="0" presId="urn:microsoft.com/office/officeart/2005/8/layout/vList3"/>
    <dgm:cxn modelId="{EEB11A40-A481-4BEF-924F-CA2B14F06EFF}" type="presOf" srcId="{47EF27AD-FECA-410F-B571-759D70AA5EC9}" destId="{118FA085-2DEB-4795-89F4-A4006A93A5AB}" srcOrd="0" destOrd="0" presId="urn:microsoft.com/office/officeart/2005/8/layout/vList3"/>
    <dgm:cxn modelId="{18AB59A2-A86E-4496-AADC-3C9D2A0FDDC9}" srcId="{47EF27AD-FECA-410F-B571-759D70AA5EC9}" destId="{A7E38295-4FA9-4CBE-AAC0-3444100C4F44}" srcOrd="1" destOrd="0" parTransId="{6DA62CC4-860D-4B55-89EE-C84D08E0DA6A}" sibTransId="{2422CC0A-EA54-4632-9983-2D0303FA1790}"/>
    <dgm:cxn modelId="{59D096B9-A165-4633-8B95-E483BB7AD8F3}" srcId="{47EF27AD-FECA-410F-B571-759D70AA5EC9}" destId="{C912FEDB-49D6-4B60-9B46-6FC91643880A}" srcOrd="2" destOrd="0" parTransId="{03A9D1FF-4749-46A1-859D-F9BA6A529EBA}" sibTransId="{919A2B6C-2DA4-4BD0-BBA9-942B402D39BD}"/>
    <dgm:cxn modelId="{20E09FCA-4D4C-46E9-9519-99A576A79252}" type="presOf" srcId="{6928A1A8-EEC2-4EA8-94E7-CC31972DD8B9}" destId="{4D279A79-8105-4FA1-A2E2-4BD2BCBACFB0}" srcOrd="0" destOrd="0" presId="urn:microsoft.com/office/officeart/2005/8/layout/vList3"/>
    <dgm:cxn modelId="{C21E10CF-616E-46AD-B3CE-82FF78DFD814}" type="presOf" srcId="{A7E38295-4FA9-4CBE-AAC0-3444100C4F44}" destId="{1F5DB606-F07C-4512-9E27-09DBC53248FC}" srcOrd="0" destOrd="0" presId="urn:microsoft.com/office/officeart/2005/8/layout/vList3"/>
    <dgm:cxn modelId="{F8F484E3-B5E0-40F7-8E10-B0E7D9D23434}" type="presOf" srcId="{C912FEDB-49D6-4B60-9B46-6FC91643880A}" destId="{32297292-155B-4A7D-8377-CFA33FB722BF}" srcOrd="0" destOrd="0" presId="urn:microsoft.com/office/officeart/2005/8/layout/vList3"/>
    <dgm:cxn modelId="{1F297FE9-CE0C-4190-808E-612FF52AFAF0}" srcId="{47EF27AD-FECA-410F-B571-759D70AA5EC9}" destId="{6DD2CAF5-5696-4C86-9421-241E23B63A56}" srcOrd="3" destOrd="0" parTransId="{086E692A-168F-47C4-BD6B-14F6CB000C3E}" sibTransId="{6A43F9F2-62D7-49C3-B783-E88161395017}"/>
    <dgm:cxn modelId="{EB05B3F0-EA70-458C-BC64-C3F142388D59}" srcId="{47EF27AD-FECA-410F-B571-759D70AA5EC9}" destId="{6928A1A8-EEC2-4EA8-94E7-CC31972DD8B9}" srcOrd="0" destOrd="0" parTransId="{D38B8ED4-9777-4CF1-88EF-0F9D88803E5B}" sibTransId="{5897E04E-D1A5-4B36-8578-8316711E6ED4}"/>
    <dgm:cxn modelId="{150C7983-6695-4555-BFD5-C9ED97ACD888}" type="presParOf" srcId="{118FA085-2DEB-4795-89F4-A4006A93A5AB}" destId="{E72E5FA3-AD59-499E-BA94-3ECDCD49DF3D}" srcOrd="0" destOrd="0" presId="urn:microsoft.com/office/officeart/2005/8/layout/vList3"/>
    <dgm:cxn modelId="{E037F396-55E5-42EF-842D-CD925B1548B7}" type="presParOf" srcId="{E72E5FA3-AD59-499E-BA94-3ECDCD49DF3D}" destId="{B90FDE7A-F6F9-4944-89ED-E38C6F1F8518}" srcOrd="0" destOrd="0" presId="urn:microsoft.com/office/officeart/2005/8/layout/vList3"/>
    <dgm:cxn modelId="{9AD53AB4-F917-46DD-A7DD-DF9009BDF801}" type="presParOf" srcId="{E72E5FA3-AD59-499E-BA94-3ECDCD49DF3D}" destId="{4D279A79-8105-4FA1-A2E2-4BD2BCBACFB0}" srcOrd="1" destOrd="0" presId="urn:microsoft.com/office/officeart/2005/8/layout/vList3"/>
    <dgm:cxn modelId="{A46705F3-DDF2-4F73-833B-C8415B148E61}" type="presParOf" srcId="{118FA085-2DEB-4795-89F4-A4006A93A5AB}" destId="{B51726FC-B47B-4089-A52B-7B2DD692C177}" srcOrd="1" destOrd="0" presId="urn:microsoft.com/office/officeart/2005/8/layout/vList3"/>
    <dgm:cxn modelId="{93F66FC0-3972-4A44-990F-52AB02C97AA4}" type="presParOf" srcId="{118FA085-2DEB-4795-89F4-A4006A93A5AB}" destId="{8CEA69B8-130A-4AC3-9DA9-889910AB6114}" srcOrd="2" destOrd="0" presId="urn:microsoft.com/office/officeart/2005/8/layout/vList3"/>
    <dgm:cxn modelId="{5CC81ABF-1EC9-430B-91E2-843084E3F09D}" type="presParOf" srcId="{8CEA69B8-130A-4AC3-9DA9-889910AB6114}" destId="{FBC3774F-9DAC-4DA6-AF3A-0486DF6E506B}" srcOrd="0" destOrd="0" presId="urn:microsoft.com/office/officeart/2005/8/layout/vList3"/>
    <dgm:cxn modelId="{40824850-7ECD-467F-A9C1-B1661BC4F595}" type="presParOf" srcId="{8CEA69B8-130A-4AC3-9DA9-889910AB6114}" destId="{1F5DB606-F07C-4512-9E27-09DBC53248FC}" srcOrd="1" destOrd="0" presId="urn:microsoft.com/office/officeart/2005/8/layout/vList3"/>
    <dgm:cxn modelId="{60BD6788-21A8-4C79-A08D-88C68CBE93EE}" type="presParOf" srcId="{118FA085-2DEB-4795-89F4-A4006A93A5AB}" destId="{BFFA6C61-83F3-4989-8531-453CAB482152}" srcOrd="3" destOrd="0" presId="urn:microsoft.com/office/officeart/2005/8/layout/vList3"/>
    <dgm:cxn modelId="{32B3CEC6-64D0-4519-B23A-D30ABD83DBC0}" type="presParOf" srcId="{118FA085-2DEB-4795-89F4-A4006A93A5AB}" destId="{8F02B48C-B08D-4B2D-AB12-64987994D08F}" srcOrd="4" destOrd="0" presId="urn:microsoft.com/office/officeart/2005/8/layout/vList3"/>
    <dgm:cxn modelId="{7AE84531-1954-4B4B-B7E2-CD7EC86C8384}" type="presParOf" srcId="{8F02B48C-B08D-4B2D-AB12-64987994D08F}" destId="{AB82FCE9-7338-488C-846F-C3381F1CBB58}" srcOrd="0" destOrd="0" presId="urn:microsoft.com/office/officeart/2005/8/layout/vList3"/>
    <dgm:cxn modelId="{08EF721C-3104-4DE1-BCF3-451D1298F89C}" type="presParOf" srcId="{8F02B48C-B08D-4B2D-AB12-64987994D08F}" destId="{32297292-155B-4A7D-8377-CFA33FB722BF}" srcOrd="1" destOrd="0" presId="urn:microsoft.com/office/officeart/2005/8/layout/vList3"/>
    <dgm:cxn modelId="{3F7E70EF-5B51-4650-AEE5-48520BF1D857}" type="presParOf" srcId="{118FA085-2DEB-4795-89F4-A4006A93A5AB}" destId="{4B659C35-863C-4CF6-A270-946C5D785FC4}" srcOrd="5" destOrd="0" presId="urn:microsoft.com/office/officeart/2005/8/layout/vList3"/>
    <dgm:cxn modelId="{1C62DC45-0761-45F6-AB0D-D5213569F919}" type="presParOf" srcId="{118FA085-2DEB-4795-89F4-A4006A93A5AB}" destId="{0F5D15C0-A910-434F-96C2-1AE7496B9C2C}" srcOrd="6" destOrd="0" presId="urn:microsoft.com/office/officeart/2005/8/layout/vList3"/>
    <dgm:cxn modelId="{C1083C78-CD26-4B1B-9C2F-BD0351272A9F}" type="presParOf" srcId="{0F5D15C0-A910-434F-96C2-1AE7496B9C2C}" destId="{66E9A50C-4ADE-4D3A-AEA6-C00A13F5B8B5}" srcOrd="0" destOrd="0" presId="urn:microsoft.com/office/officeart/2005/8/layout/vList3"/>
    <dgm:cxn modelId="{02043BCC-5093-48FE-AA2B-C2C54F762387}" type="presParOf" srcId="{0F5D15C0-A910-434F-96C2-1AE7496B9C2C}" destId="{60CBE37B-5B5B-4FA6-8FD8-151381063E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694BD0-8F06-41BB-9D1A-34024B1AB0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0E3994A-29D5-498D-9E16-89CDD5EFC77D}">
      <dgm:prSet phldrT="[Κείμενο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E2F0"/>
            </a:gs>
          </a:gsLst>
          <a:lin ang="10800000" scaled="1"/>
          <a:tileRect/>
        </a:gradFill>
      </dgm:spPr>
      <dgm:t>
        <a:bodyPr/>
        <a:lstStyle/>
        <a:p>
          <a:r>
            <a:rPr lang="el-GR" sz="2200" b="1" dirty="0">
              <a:solidFill>
                <a:srgbClr val="0B1338"/>
              </a:solidFill>
            </a:rPr>
            <a:t>Ανταγωνιστική</a:t>
          </a:r>
          <a:r>
            <a:rPr lang="el-GR" sz="2200" dirty="0">
              <a:solidFill>
                <a:srgbClr val="0B1338"/>
              </a:solidFill>
            </a:rPr>
            <a:t> τιμολογιακή πολιτική</a:t>
          </a:r>
          <a:r>
            <a:rPr lang="en-US" sz="2200" dirty="0">
              <a:solidFill>
                <a:srgbClr val="0B1338"/>
              </a:solidFill>
            </a:rPr>
            <a:t>, </a:t>
          </a:r>
          <a:r>
            <a:rPr lang="el-GR" sz="2200" dirty="0">
              <a:solidFill>
                <a:srgbClr val="0B1338"/>
              </a:solidFill>
            </a:rPr>
            <a:t>χωρίς κρυφές χρεώσεις.</a:t>
          </a:r>
        </a:p>
      </dgm:t>
    </dgm:pt>
    <dgm:pt modelId="{A0CE0BFC-654A-4024-AE9F-3D3EE592477F}" type="parTrans" cxnId="{056B3122-F25B-4505-91B3-8B8B26183CD0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30E205A2-90B5-492D-A45F-A6B179357BCF}" type="sibTrans" cxnId="{056B3122-F25B-4505-91B3-8B8B26183CD0}">
      <dgm:prSet/>
      <dgm:spPr>
        <a:ln>
          <a:solidFill>
            <a:schemeClr val="bg1"/>
          </a:solidFill>
        </a:ln>
      </dgm:spPr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0219F43-3A6C-4D2C-A134-447FA471621A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Σταθερό περιθώριο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μεταπώλησης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A6E3D82B-0F4C-4205-896E-A65EF1C32870}" type="parTrans" cxnId="{EB9A097E-5A9C-4C8A-A7A9-C20384486522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60B2E32-A08A-4966-80D4-F046FA3526A1}" type="sibTrans" cxnId="{EB9A097E-5A9C-4C8A-A7A9-C20384486522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13E6BB49-93C0-4B37-89AC-C6678A010151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Απολογιστικά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οφέλη ανάλογα το τζίρο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B597703C-4DE6-4FFD-B44F-3884AFCAA808}" type="parTrans" cxnId="{7B8940BE-955F-48FF-945F-6A72EE131E14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AE541C3-3348-4EB0-88ED-1929E84DC089}" type="sibTrans" cxnId="{7B8940BE-955F-48FF-945F-6A72EE131E14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AE19E02-20B7-433B-9FA0-710F74DBFF2C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Dicoins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στις νέες πωλήσεις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A6B946C5-DAD6-48B3-9F0B-2908786926E6}" type="parTrans" cxnId="{18597019-A91F-40EC-918A-A5475820FC28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BE601061-ED7E-4A15-B3C9-EE3470A078C4}" type="sibTrans" cxnId="{18597019-A91F-40EC-918A-A5475820FC28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18166F08-5A01-471E-A490-2AD36E1791B9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r>
            <a:rPr lang="el-GR" sz="2200" kern="1200" dirty="0">
              <a:solidFill>
                <a:srgbClr val="0B1338"/>
              </a:solidFill>
            </a:rPr>
            <a:t>Άδειες </a:t>
          </a:r>
          <a:r>
            <a:rPr lang="el-GR" sz="2200" b="1" kern="1200" dirty="0">
              <a:solidFill>
                <a:srgbClr val="0B1338"/>
              </a:solidFill>
            </a:rPr>
            <a:t>NFR</a:t>
          </a:r>
          <a:r>
            <a:rPr lang="el-GR" sz="2200" kern="1200" dirty="0">
              <a:solidFill>
                <a:srgbClr val="0B1338"/>
              </a:solidFill>
            </a:rPr>
            <a:t> (</a:t>
          </a:r>
          <a:r>
            <a:rPr lang="el-GR" sz="2200" kern="1200" dirty="0" err="1">
              <a:solidFill>
                <a:srgbClr val="0B1338"/>
              </a:solidFill>
            </a:rPr>
            <a:t>Not</a:t>
          </a:r>
          <a:r>
            <a:rPr lang="el-GR" sz="2200" kern="1200" dirty="0">
              <a:solidFill>
                <a:srgbClr val="0B1338"/>
              </a:solidFill>
            </a:rPr>
            <a:t>-For-</a:t>
          </a:r>
          <a:r>
            <a:rPr lang="el-GR" sz="2200" kern="1200" dirty="0" err="1">
              <a:solidFill>
                <a:srgbClr val="0B1338"/>
              </a:solidFill>
            </a:rPr>
            <a:t>Resale</a:t>
          </a:r>
          <a:r>
            <a:rPr lang="el-GR" sz="2200" kern="1200" dirty="0">
              <a:solidFill>
                <a:srgbClr val="0B1338"/>
              </a:solidFill>
            </a:rPr>
            <a:t> ) για 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Μεταπωλητές</a:t>
          </a:r>
          <a:r>
            <a:rPr lang="en-US" sz="2200" kern="1200" dirty="0">
              <a:solidFill>
                <a:srgbClr val="0B1338"/>
              </a:solidFill>
            </a:rPr>
            <a:t>.</a:t>
          </a:r>
          <a:endParaRPr lang="el-GR" sz="2200" kern="1200" dirty="0">
            <a:solidFill>
              <a:srgbClr val="0B1338"/>
            </a:solidFill>
          </a:endParaRPr>
        </a:p>
      </dgm:t>
    </dgm:pt>
    <dgm:pt modelId="{B8FF1B7D-9FB4-48CD-B03E-990F1342A342}" type="parTrans" cxnId="{C90045A0-4EB5-4F35-B755-AF09E555B21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EF9E699B-9AFA-4BA9-9712-65CC1A6AB9C2}" type="sibTrans" cxnId="{C90045A0-4EB5-4F35-B755-AF09E555B21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3A36558-8EA2-4A53-B92E-ED1028D6D0AB}">
      <dgm:prSet custT="1"/>
      <dgm:spPr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59775" tIns="55880" rIns="55880" bIns="55880" numCol="1" spcCol="1270" anchor="ctr" anchorCtr="0"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Δωρεάν </a:t>
          </a:r>
          <a:r>
            <a:rPr lang="en-US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trial</a:t>
          </a:r>
          <a:r>
            <a:rPr lang="en-US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gm:t>
    </dgm:pt>
    <dgm:pt modelId="{DE109B4B-5250-49BA-949F-C4167327E5F5}" type="parTrans" cxnId="{A8C085AE-524A-4A05-89CC-67CC8ADBD7B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79A9C28A-BD63-4EA0-AA4E-7B6716D1BAA7}" type="sibTrans" cxnId="{A8C085AE-524A-4A05-89CC-67CC8ADBD7B5}">
      <dgm:prSet/>
      <dgm:spPr/>
      <dgm:t>
        <a:bodyPr/>
        <a:lstStyle/>
        <a:p>
          <a:endParaRPr lang="el-GR" sz="2200">
            <a:solidFill>
              <a:srgbClr val="0B1338"/>
            </a:solidFill>
          </a:endParaRPr>
        </a:p>
      </dgm:t>
    </dgm:pt>
    <dgm:pt modelId="{F99FA684-E3BF-4187-ABF5-31D4577D1B40}" type="pres">
      <dgm:prSet presAssocID="{9F694BD0-8F06-41BB-9D1A-34024B1AB03D}" presName="Name0" presStyleCnt="0">
        <dgm:presLayoutVars>
          <dgm:chMax val="7"/>
          <dgm:chPref val="7"/>
          <dgm:dir/>
        </dgm:presLayoutVars>
      </dgm:prSet>
      <dgm:spPr/>
    </dgm:pt>
    <dgm:pt modelId="{020054E6-FBDD-4BE4-80F7-C9BEE99CAF29}" type="pres">
      <dgm:prSet presAssocID="{9F694BD0-8F06-41BB-9D1A-34024B1AB03D}" presName="Name1" presStyleCnt="0"/>
      <dgm:spPr/>
    </dgm:pt>
    <dgm:pt modelId="{0642E757-A15A-4C5E-9A3D-1C990627C0DE}" type="pres">
      <dgm:prSet presAssocID="{9F694BD0-8F06-41BB-9D1A-34024B1AB03D}" presName="cycle" presStyleCnt="0"/>
      <dgm:spPr/>
    </dgm:pt>
    <dgm:pt modelId="{C0A1C64D-8F60-4D79-9714-6237E13FDB85}" type="pres">
      <dgm:prSet presAssocID="{9F694BD0-8F06-41BB-9D1A-34024B1AB03D}" presName="srcNode" presStyleLbl="node1" presStyleIdx="0" presStyleCnt="6"/>
      <dgm:spPr/>
    </dgm:pt>
    <dgm:pt modelId="{8D26E9E3-084D-4C24-850E-70AB0C00FA7E}" type="pres">
      <dgm:prSet presAssocID="{9F694BD0-8F06-41BB-9D1A-34024B1AB03D}" presName="conn" presStyleLbl="parChTrans1D2" presStyleIdx="0" presStyleCnt="1"/>
      <dgm:spPr/>
    </dgm:pt>
    <dgm:pt modelId="{CC4C68EF-E191-4794-8B73-6F76F10A52A1}" type="pres">
      <dgm:prSet presAssocID="{9F694BD0-8F06-41BB-9D1A-34024B1AB03D}" presName="extraNode" presStyleLbl="node1" presStyleIdx="0" presStyleCnt="6"/>
      <dgm:spPr/>
    </dgm:pt>
    <dgm:pt modelId="{2C0D814F-3A1E-4212-9CF2-B75EEFC24ADE}" type="pres">
      <dgm:prSet presAssocID="{9F694BD0-8F06-41BB-9D1A-34024B1AB03D}" presName="dstNode" presStyleLbl="node1" presStyleIdx="0" presStyleCnt="6"/>
      <dgm:spPr/>
    </dgm:pt>
    <dgm:pt modelId="{8FA33793-8409-49F5-BDB8-C26AD753FD0F}" type="pres">
      <dgm:prSet presAssocID="{20E3994A-29D5-498D-9E16-89CDD5EFC77D}" presName="text_1" presStyleLbl="node1" presStyleIdx="0" presStyleCnt="6">
        <dgm:presLayoutVars>
          <dgm:bulletEnabled val="1"/>
        </dgm:presLayoutVars>
      </dgm:prSet>
      <dgm:spPr/>
    </dgm:pt>
    <dgm:pt modelId="{311DA988-12FE-4982-B8CD-8E276F11CF1B}" type="pres">
      <dgm:prSet presAssocID="{20E3994A-29D5-498D-9E16-89CDD5EFC77D}" presName="accent_1" presStyleCnt="0"/>
      <dgm:spPr/>
    </dgm:pt>
    <dgm:pt modelId="{8203F666-5FD2-4B0B-BD51-3AB5D7080420}" type="pres">
      <dgm:prSet presAssocID="{20E3994A-29D5-498D-9E16-89CDD5EFC77D}" presName="accentRepeatNode" presStyleLbl="solidFgAcc1" presStyleIdx="0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D8EE7A97-7018-4D07-949E-430FA4F36535}" type="pres">
      <dgm:prSet presAssocID="{B0219F43-3A6C-4D2C-A134-447FA471621A}" presName="text_2" presStyleLbl="node1" presStyleIdx="1" presStyleCnt="6">
        <dgm:presLayoutVars>
          <dgm:bulletEnabled val="1"/>
        </dgm:presLayoutVars>
      </dgm:prSet>
      <dgm:spPr>
        <a:xfrm>
          <a:off x="917402" y="1158487"/>
          <a:ext cx="7894852" cy="579243"/>
        </a:xfrm>
        <a:prstGeom prst="rect">
          <a:avLst/>
        </a:prstGeom>
      </dgm:spPr>
    </dgm:pt>
    <dgm:pt modelId="{7CE5C72D-224F-43E7-BC78-516941782508}" type="pres">
      <dgm:prSet presAssocID="{B0219F43-3A6C-4D2C-A134-447FA471621A}" presName="accent_2" presStyleCnt="0"/>
      <dgm:spPr/>
    </dgm:pt>
    <dgm:pt modelId="{6695B127-CC31-446D-B26E-89EF45CC9553}" type="pres">
      <dgm:prSet presAssocID="{B0219F43-3A6C-4D2C-A134-447FA471621A}" presName="accentRepeatNode" presStyleLbl="solidFgAcc1" presStyleIdx="1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48AA7041-BD99-41EB-8E00-A9277BA59C0D}" type="pres">
      <dgm:prSet presAssocID="{13E6BB49-93C0-4B37-89AC-C6678A010151}" presName="text_3" presStyleLbl="node1" presStyleIdx="2" presStyleCnt="6">
        <dgm:presLayoutVars>
          <dgm:bulletEnabled val="1"/>
        </dgm:presLayoutVars>
      </dgm:prSet>
      <dgm:spPr>
        <a:xfrm>
          <a:off x="1135279" y="2027242"/>
          <a:ext cx="7676975" cy="579243"/>
        </a:xfrm>
        <a:prstGeom prst="rect">
          <a:avLst/>
        </a:prstGeom>
      </dgm:spPr>
    </dgm:pt>
    <dgm:pt modelId="{4143320A-68BD-4C94-98FF-DF724DE6C6A2}" type="pres">
      <dgm:prSet presAssocID="{13E6BB49-93C0-4B37-89AC-C6678A010151}" presName="accent_3" presStyleCnt="0"/>
      <dgm:spPr/>
    </dgm:pt>
    <dgm:pt modelId="{40661EBF-B416-4D9B-AA46-E0C084E8D760}" type="pres">
      <dgm:prSet presAssocID="{13E6BB49-93C0-4B37-89AC-C6678A010151}" presName="accentRepeatNode" presStyleLbl="solidFgAcc1" presStyleIdx="2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7476841B-ABCC-4C72-AE1B-BF939C532C00}" type="pres">
      <dgm:prSet presAssocID="{BAE19E02-20B7-433B-9FA0-710F74DBFF2C}" presName="text_4" presStyleLbl="node1" presStyleIdx="3" presStyleCnt="6">
        <dgm:presLayoutVars>
          <dgm:bulletEnabled val="1"/>
        </dgm:presLayoutVars>
      </dgm:prSet>
      <dgm:spPr>
        <a:xfrm>
          <a:off x="1135279" y="2895447"/>
          <a:ext cx="7676975" cy="579243"/>
        </a:xfrm>
        <a:prstGeom prst="rect">
          <a:avLst/>
        </a:prstGeom>
      </dgm:spPr>
    </dgm:pt>
    <dgm:pt modelId="{43F73FBB-1B59-4570-B380-91FB864131D9}" type="pres">
      <dgm:prSet presAssocID="{BAE19E02-20B7-433B-9FA0-710F74DBFF2C}" presName="accent_4" presStyleCnt="0"/>
      <dgm:spPr/>
    </dgm:pt>
    <dgm:pt modelId="{DC07DA65-3F28-4B40-8623-A90CB32D7935}" type="pres">
      <dgm:prSet presAssocID="{BAE19E02-20B7-433B-9FA0-710F74DBFF2C}" presName="accentRepeatNode" presStyleLbl="solidFgAcc1" presStyleIdx="3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7DE3536E-13B8-423F-AE89-1E700AA74994}" type="pres">
      <dgm:prSet presAssocID="{18166F08-5A01-471E-A490-2AD36E1791B9}" presName="text_5" presStyleLbl="node1" presStyleIdx="4" presStyleCnt="6">
        <dgm:presLayoutVars>
          <dgm:bulletEnabled val="1"/>
        </dgm:presLayoutVars>
      </dgm:prSet>
      <dgm:spPr>
        <a:xfrm>
          <a:off x="917402" y="3764203"/>
          <a:ext cx="7894852" cy="579243"/>
        </a:xfrm>
        <a:prstGeom prst="rect">
          <a:avLst/>
        </a:prstGeom>
      </dgm:spPr>
    </dgm:pt>
    <dgm:pt modelId="{B3076FD6-8E82-457C-8481-57C0CC4B2CAA}" type="pres">
      <dgm:prSet presAssocID="{18166F08-5A01-471E-A490-2AD36E1791B9}" presName="accent_5" presStyleCnt="0"/>
      <dgm:spPr/>
    </dgm:pt>
    <dgm:pt modelId="{6D3BDB05-ACE9-43AB-B8DC-3D5F86AC5595}" type="pres">
      <dgm:prSet presAssocID="{18166F08-5A01-471E-A490-2AD36E1791B9}" presName="accentRepeatNode" presStyleLbl="solidFgAcc1" presStyleIdx="4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4B3C16D-EE26-4BDA-BC5B-86345BDE7E88}" type="pres">
      <dgm:prSet presAssocID="{F3A36558-8EA2-4A53-B92E-ED1028D6D0AB}" presName="text_6" presStyleLbl="node1" presStyleIdx="5" presStyleCnt="6">
        <dgm:presLayoutVars>
          <dgm:bulletEnabled val="1"/>
        </dgm:presLayoutVars>
      </dgm:prSet>
      <dgm:spPr>
        <a:xfrm>
          <a:off x="440935" y="4632958"/>
          <a:ext cx="8371319" cy="579243"/>
        </a:xfrm>
        <a:prstGeom prst="rect">
          <a:avLst/>
        </a:prstGeom>
      </dgm:spPr>
    </dgm:pt>
    <dgm:pt modelId="{60D5EE5D-2A78-4982-8788-C43105D309E9}" type="pres">
      <dgm:prSet presAssocID="{F3A36558-8EA2-4A53-B92E-ED1028D6D0AB}" presName="accent_6" presStyleCnt="0"/>
      <dgm:spPr/>
    </dgm:pt>
    <dgm:pt modelId="{7286C4A1-6948-4737-B653-534FAC33798A}" type="pres">
      <dgm:prSet presAssocID="{F3A36558-8EA2-4A53-B92E-ED1028D6D0AB}" presName="accentRepeatNode" presStyleLbl="solidFgAcc1" presStyleIdx="5" presStyleCnt="6" custAng="0" custScaleX="74580" custScaleY="74580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</dgm:ptLst>
  <dgm:cxnLst>
    <dgm:cxn modelId="{65A84807-19CA-4F02-ABF8-5572D9F7113A}" type="presOf" srcId="{9F694BD0-8F06-41BB-9D1A-34024B1AB03D}" destId="{F99FA684-E3BF-4187-ABF5-31D4577D1B40}" srcOrd="0" destOrd="0" presId="urn:microsoft.com/office/officeart/2008/layout/VerticalCurvedList"/>
    <dgm:cxn modelId="{18597019-A91F-40EC-918A-A5475820FC28}" srcId="{9F694BD0-8F06-41BB-9D1A-34024B1AB03D}" destId="{BAE19E02-20B7-433B-9FA0-710F74DBFF2C}" srcOrd="3" destOrd="0" parTransId="{A6B946C5-DAD6-48B3-9F0B-2908786926E6}" sibTransId="{BE601061-ED7E-4A15-B3C9-EE3470A078C4}"/>
    <dgm:cxn modelId="{056B3122-F25B-4505-91B3-8B8B26183CD0}" srcId="{9F694BD0-8F06-41BB-9D1A-34024B1AB03D}" destId="{20E3994A-29D5-498D-9E16-89CDD5EFC77D}" srcOrd="0" destOrd="0" parTransId="{A0CE0BFC-654A-4024-AE9F-3D3EE592477F}" sibTransId="{30E205A2-90B5-492D-A45F-A6B179357BCF}"/>
    <dgm:cxn modelId="{30D3733A-9BF2-46F2-B5C5-AFC8E94E9EEE}" type="presOf" srcId="{20E3994A-29D5-498D-9E16-89CDD5EFC77D}" destId="{8FA33793-8409-49F5-BDB8-C26AD753FD0F}" srcOrd="0" destOrd="0" presId="urn:microsoft.com/office/officeart/2008/layout/VerticalCurvedList"/>
    <dgm:cxn modelId="{8D957F5F-6E0A-4EBF-9A2F-1A0D9FA263B7}" type="presOf" srcId="{F3A36558-8EA2-4A53-B92E-ED1028D6D0AB}" destId="{F4B3C16D-EE26-4BDA-BC5B-86345BDE7E88}" srcOrd="0" destOrd="0" presId="urn:microsoft.com/office/officeart/2008/layout/VerticalCurvedList"/>
    <dgm:cxn modelId="{9BF14558-C970-4F71-840F-5C299760FE12}" type="presOf" srcId="{B0219F43-3A6C-4D2C-A134-447FA471621A}" destId="{D8EE7A97-7018-4D07-949E-430FA4F36535}" srcOrd="0" destOrd="0" presId="urn:microsoft.com/office/officeart/2008/layout/VerticalCurvedList"/>
    <dgm:cxn modelId="{EB9A097E-5A9C-4C8A-A7A9-C20384486522}" srcId="{9F694BD0-8F06-41BB-9D1A-34024B1AB03D}" destId="{B0219F43-3A6C-4D2C-A134-447FA471621A}" srcOrd="1" destOrd="0" parTransId="{A6E3D82B-0F4C-4205-896E-A65EF1C32870}" sibTransId="{F60B2E32-A08A-4966-80D4-F046FA3526A1}"/>
    <dgm:cxn modelId="{C90045A0-4EB5-4F35-B755-AF09E555B215}" srcId="{9F694BD0-8F06-41BB-9D1A-34024B1AB03D}" destId="{18166F08-5A01-471E-A490-2AD36E1791B9}" srcOrd="4" destOrd="0" parTransId="{B8FF1B7D-9FB4-48CD-B03E-990F1342A342}" sibTransId="{EF9E699B-9AFA-4BA9-9712-65CC1A6AB9C2}"/>
    <dgm:cxn modelId="{A8C085AE-524A-4A05-89CC-67CC8ADBD7B5}" srcId="{9F694BD0-8F06-41BB-9D1A-34024B1AB03D}" destId="{F3A36558-8EA2-4A53-B92E-ED1028D6D0AB}" srcOrd="5" destOrd="0" parTransId="{DE109B4B-5250-49BA-949F-C4167327E5F5}" sibTransId="{79A9C28A-BD63-4EA0-AA4E-7B6716D1BAA7}"/>
    <dgm:cxn modelId="{7B8940BE-955F-48FF-945F-6A72EE131E14}" srcId="{9F694BD0-8F06-41BB-9D1A-34024B1AB03D}" destId="{13E6BB49-93C0-4B37-89AC-C6678A010151}" srcOrd="2" destOrd="0" parTransId="{B597703C-4DE6-4FFD-B44F-3884AFCAA808}" sibTransId="{FAE541C3-3348-4EB0-88ED-1929E84DC089}"/>
    <dgm:cxn modelId="{4D4E98D5-C03A-44DC-BFC4-7778A0F76420}" type="presOf" srcId="{BAE19E02-20B7-433B-9FA0-710F74DBFF2C}" destId="{7476841B-ABCC-4C72-AE1B-BF939C532C00}" srcOrd="0" destOrd="0" presId="urn:microsoft.com/office/officeart/2008/layout/VerticalCurvedList"/>
    <dgm:cxn modelId="{C5DD25F0-B412-4019-8A0D-E632184C078C}" type="presOf" srcId="{30E205A2-90B5-492D-A45F-A6B179357BCF}" destId="{8D26E9E3-084D-4C24-850E-70AB0C00FA7E}" srcOrd="0" destOrd="0" presId="urn:microsoft.com/office/officeart/2008/layout/VerticalCurvedList"/>
    <dgm:cxn modelId="{43CD0DF5-602B-44C1-8BDF-0E1211F89DDF}" type="presOf" srcId="{13E6BB49-93C0-4B37-89AC-C6678A010151}" destId="{48AA7041-BD99-41EB-8E00-A9277BA59C0D}" srcOrd="0" destOrd="0" presId="urn:microsoft.com/office/officeart/2008/layout/VerticalCurvedList"/>
    <dgm:cxn modelId="{9669B4FF-AD1B-448A-BD38-06BDBAA8257A}" type="presOf" srcId="{18166F08-5A01-471E-A490-2AD36E1791B9}" destId="{7DE3536E-13B8-423F-AE89-1E700AA74994}" srcOrd="0" destOrd="0" presId="urn:microsoft.com/office/officeart/2008/layout/VerticalCurvedList"/>
    <dgm:cxn modelId="{A16B7491-0C5F-4BE8-AFFF-FDA5B2E5C4F7}" type="presParOf" srcId="{F99FA684-E3BF-4187-ABF5-31D4577D1B40}" destId="{020054E6-FBDD-4BE4-80F7-C9BEE99CAF29}" srcOrd="0" destOrd="0" presId="urn:microsoft.com/office/officeart/2008/layout/VerticalCurvedList"/>
    <dgm:cxn modelId="{A24F23F7-9EC1-4900-A399-00678AE3F603}" type="presParOf" srcId="{020054E6-FBDD-4BE4-80F7-C9BEE99CAF29}" destId="{0642E757-A15A-4C5E-9A3D-1C990627C0DE}" srcOrd="0" destOrd="0" presId="urn:microsoft.com/office/officeart/2008/layout/VerticalCurvedList"/>
    <dgm:cxn modelId="{EB072AE7-7364-4203-9F7D-0A7AB623F3CB}" type="presParOf" srcId="{0642E757-A15A-4C5E-9A3D-1C990627C0DE}" destId="{C0A1C64D-8F60-4D79-9714-6237E13FDB85}" srcOrd="0" destOrd="0" presId="urn:microsoft.com/office/officeart/2008/layout/VerticalCurvedList"/>
    <dgm:cxn modelId="{2FA69BD4-89A1-4A7F-A9A0-38E77E518987}" type="presParOf" srcId="{0642E757-A15A-4C5E-9A3D-1C990627C0DE}" destId="{8D26E9E3-084D-4C24-850E-70AB0C00FA7E}" srcOrd="1" destOrd="0" presId="urn:microsoft.com/office/officeart/2008/layout/VerticalCurvedList"/>
    <dgm:cxn modelId="{8509D52F-DB72-4423-ADAF-4181DC9CDB0B}" type="presParOf" srcId="{0642E757-A15A-4C5E-9A3D-1C990627C0DE}" destId="{CC4C68EF-E191-4794-8B73-6F76F10A52A1}" srcOrd="2" destOrd="0" presId="urn:microsoft.com/office/officeart/2008/layout/VerticalCurvedList"/>
    <dgm:cxn modelId="{FAAFCF3A-74D5-4472-8C9F-565BFBF7CA47}" type="presParOf" srcId="{0642E757-A15A-4C5E-9A3D-1C990627C0DE}" destId="{2C0D814F-3A1E-4212-9CF2-B75EEFC24ADE}" srcOrd="3" destOrd="0" presId="urn:microsoft.com/office/officeart/2008/layout/VerticalCurvedList"/>
    <dgm:cxn modelId="{300BC3D2-303D-4562-95DF-510E33E61C86}" type="presParOf" srcId="{020054E6-FBDD-4BE4-80F7-C9BEE99CAF29}" destId="{8FA33793-8409-49F5-BDB8-C26AD753FD0F}" srcOrd="1" destOrd="0" presId="urn:microsoft.com/office/officeart/2008/layout/VerticalCurvedList"/>
    <dgm:cxn modelId="{87BECB40-7E22-4B33-A03C-B84E8D3D8E15}" type="presParOf" srcId="{020054E6-FBDD-4BE4-80F7-C9BEE99CAF29}" destId="{311DA988-12FE-4982-B8CD-8E276F11CF1B}" srcOrd="2" destOrd="0" presId="urn:microsoft.com/office/officeart/2008/layout/VerticalCurvedList"/>
    <dgm:cxn modelId="{7D8E629B-E081-489A-B6D3-C62D21FA8D3C}" type="presParOf" srcId="{311DA988-12FE-4982-B8CD-8E276F11CF1B}" destId="{8203F666-5FD2-4B0B-BD51-3AB5D7080420}" srcOrd="0" destOrd="0" presId="urn:microsoft.com/office/officeart/2008/layout/VerticalCurvedList"/>
    <dgm:cxn modelId="{24775696-6B8A-4907-9BC5-4208FD9A12D0}" type="presParOf" srcId="{020054E6-FBDD-4BE4-80F7-C9BEE99CAF29}" destId="{D8EE7A97-7018-4D07-949E-430FA4F36535}" srcOrd="3" destOrd="0" presId="urn:microsoft.com/office/officeart/2008/layout/VerticalCurvedList"/>
    <dgm:cxn modelId="{54ED899F-3C17-449C-BA87-BB7F4CB691E7}" type="presParOf" srcId="{020054E6-FBDD-4BE4-80F7-C9BEE99CAF29}" destId="{7CE5C72D-224F-43E7-BC78-516941782508}" srcOrd="4" destOrd="0" presId="urn:microsoft.com/office/officeart/2008/layout/VerticalCurvedList"/>
    <dgm:cxn modelId="{D40905B8-7B55-444E-A70F-D57D7B7B308F}" type="presParOf" srcId="{7CE5C72D-224F-43E7-BC78-516941782508}" destId="{6695B127-CC31-446D-B26E-89EF45CC9553}" srcOrd="0" destOrd="0" presId="urn:microsoft.com/office/officeart/2008/layout/VerticalCurvedList"/>
    <dgm:cxn modelId="{6C41B3A5-EABC-4989-8E99-C1AAECFCC475}" type="presParOf" srcId="{020054E6-FBDD-4BE4-80F7-C9BEE99CAF29}" destId="{48AA7041-BD99-41EB-8E00-A9277BA59C0D}" srcOrd="5" destOrd="0" presId="urn:microsoft.com/office/officeart/2008/layout/VerticalCurvedList"/>
    <dgm:cxn modelId="{915E38BA-0477-49A7-B1D5-4142178E5D60}" type="presParOf" srcId="{020054E6-FBDD-4BE4-80F7-C9BEE99CAF29}" destId="{4143320A-68BD-4C94-98FF-DF724DE6C6A2}" srcOrd="6" destOrd="0" presId="urn:microsoft.com/office/officeart/2008/layout/VerticalCurvedList"/>
    <dgm:cxn modelId="{1FF158B6-A25C-4151-9ABF-8E2299E3E797}" type="presParOf" srcId="{4143320A-68BD-4C94-98FF-DF724DE6C6A2}" destId="{40661EBF-B416-4D9B-AA46-E0C084E8D760}" srcOrd="0" destOrd="0" presId="urn:microsoft.com/office/officeart/2008/layout/VerticalCurvedList"/>
    <dgm:cxn modelId="{CF9F510F-2099-4095-95E7-7CBE0FFAD5FA}" type="presParOf" srcId="{020054E6-FBDD-4BE4-80F7-C9BEE99CAF29}" destId="{7476841B-ABCC-4C72-AE1B-BF939C532C00}" srcOrd="7" destOrd="0" presId="urn:microsoft.com/office/officeart/2008/layout/VerticalCurvedList"/>
    <dgm:cxn modelId="{ABBD51CF-8FF5-41CC-AE10-A21749F05CA5}" type="presParOf" srcId="{020054E6-FBDD-4BE4-80F7-C9BEE99CAF29}" destId="{43F73FBB-1B59-4570-B380-91FB864131D9}" srcOrd="8" destOrd="0" presId="urn:microsoft.com/office/officeart/2008/layout/VerticalCurvedList"/>
    <dgm:cxn modelId="{E675B032-1003-439F-BC04-50F38AE22CE6}" type="presParOf" srcId="{43F73FBB-1B59-4570-B380-91FB864131D9}" destId="{DC07DA65-3F28-4B40-8623-A90CB32D7935}" srcOrd="0" destOrd="0" presId="urn:microsoft.com/office/officeart/2008/layout/VerticalCurvedList"/>
    <dgm:cxn modelId="{F3048162-4810-4791-9812-FFF60A5B4CD6}" type="presParOf" srcId="{020054E6-FBDD-4BE4-80F7-C9BEE99CAF29}" destId="{7DE3536E-13B8-423F-AE89-1E700AA74994}" srcOrd="9" destOrd="0" presId="urn:microsoft.com/office/officeart/2008/layout/VerticalCurvedList"/>
    <dgm:cxn modelId="{9A175F39-FCF2-47D6-A69D-7C886F6A7D10}" type="presParOf" srcId="{020054E6-FBDD-4BE4-80F7-C9BEE99CAF29}" destId="{B3076FD6-8E82-457C-8481-57C0CC4B2CAA}" srcOrd="10" destOrd="0" presId="urn:microsoft.com/office/officeart/2008/layout/VerticalCurvedList"/>
    <dgm:cxn modelId="{83482955-90E9-4CBE-8C41-A259E53AEB10}" type="presParOf" srcId="{B3076FD6-8E82-457C-8481-57C0CC4B2CAA}" destId="{6D3BDB05-ACE9-43AB-B8DC-3D5F86AC5595}" srcOrd="0" destOrd="0" presId="urn:microsoft.com/office/officeart/2008/layout/VerticalCurvedList"/>
    <dgm:cxn modelId="{92FF1779-8A7E-46C9-8FAF-7216200925F2}" type="presParOf" srcId="{020054E6-FBDD-4BE4-80F7-C9BEE99CAF29}" destId="{F4B3C16D-EE26-4BDA-BC5B-86345BDE7E88}" srcOrd="11" destOrd="0" presId="urn:microsoft.com/office/officeart/2008/layout/VerticalCurvedList"/>
    <dgm:cxn modelId="{C08A42F8-7448-48E6-A876-2230E86ED39C}" type="presParOf" srcId="{020054E6-FBDD-4BE4-80F7-C9BEE99CAF29}" destId="{60D5EE5D-2A78-4982-8788-C43105D309E9}" srcOrd="12" destOrd="0" presId="urn:microsoft.com/office/officeart/2008/layout/VerticalCurvedList"/>
    <dgm:cxn modelId="{453E88D3-3EF6-483D-B030-7309ECD6145A}" type="presParOf" srcId="{60D5EE5D-2A78-4982-8788-C43105D309E9}" destId="{7286C4A1-6948-4737-B653-534FAC3379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0C5CC-DBE1-4466-878A-5CFD78B3F736}">
      <dsp:nvSpPr>
        <dsp:cNvPr id="0" name=""/>
        <dsp:cNvSpPr/>
      </dsp:nvSpPr>
      <dsp:spPr>
        <a:xfrm>
          <a:off x="-6141415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rnd" cmpd="sng" algn="ctr">
          <a:noFill/>
          <a:prstDash val="solid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A052F-4A60-499D-98F5-8B8978BB20E4}">
      <dsp:nvSpPr>
        <dsp:cNvPr id="0" name=""/>
        <dsp:cNvSpPr/>
      </dsp:nvSpPr>
      <dsp:spPr>
        <a:xfrm>
          <a:off x="391096" y="285347"/>
          <a:ext cx="10829368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5349"/>
            </a:buClr>
            <a:buSzPct val="100000"/>
            <a:buNone/>
          </a:pPr>
          <a:r>
            <a:rPr lang="en-US" sz="2000" b="1" kern="1200" dirty="0">
              <a:solidFill>
                <a:srgbClr val="0B1338"/>
              </a:solidFill>
            </a:rPr>
            <a:t>Physical Servers &amp; Workstations: </a:t>
          </a:r>
          <a:r>
            <a:rPr lang="el-GR" sz="2000" kern="1200" dirty="0">
              <a:solidFill>
                <a:srgbClr val="0B1338"/>
              </a:solidFill>
            </a:rPr>
            <a:t>αρχεία</a:t>
          </a:r>
          <a:r>
            <a:rPr lang="en-US" sz="2000" kern="1200" dirty="0">
              <a:solidFill>
                <a:srgbClr val="0B1338"/>
              </a:solidFill>
            </a:rPr>
            <a:t>, email</a:t>
          </a:r>
          <a:endParaRPr lang="el-GR" sz="2000" kern="1200" dirty="0">
            <a:solidFill>
              <a:srgbClr val="0B1338"/>
            </a:solidFill>
          </a:endParaRPr>
        </a:p>
      </dsp:txBody>
      <dsp:txXfrm>
        <a:off x="391096" y="285347"/>
        <a:ext cx="10829368" cy="570477"/>
      </dsp:txXfrm>
    </dsp:sp>
    <dsp:sp modelId="{17BAD342-CA36-4B84-AC29-E8C273952EAD}">
      <dsp:nvSpPr>
        <dsp:cNvPr id="0" name=""/>
        <dsp:cNvSpPr/>
      </dsp:nvSpPr>
      <dsp:spPr>
        <a:xfrm>
          <a:off x="77963" y="230545"/>
          <a:ext cx="684002" cy="684002"/>
        </a:xfrm>
        <a:prstGeom prst="donu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E15E-5318-483F-8898-5DF8933E98A8}">
      <dsp:nvSpPr>
        <dsp:cNvPr id="0" name=""/>
        <dsp:cNvSpPr/>
      </dsp:nvSpPr>
      <dsp:spPr>
        <a:xfrm>
          <a:off x="889220" y="1140954"/>
          <a:ext cx="1030237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B1338"/>
              </a:solidFill>
            </a:rPr>
            <a:t>Virtual Machines </a:t>
          </a:r>
          <a:r>
            <a:rPr lang="en-GB" sz="2000" b="0" kern="1200" dirty="0">
              <a:solidFill>
                <a:srgbClr val="0B1338"/>
              </a:solidFill>
            </a:rPr>
            <a:t>(</a:t>
          </a:r>
          <a:r>
            <a:rPr lang="en-GB" sz="2000" kern="1200" dirty="0">
              <a:solidFill>
                <a:srgbClr val="0B1338"/>
              </a:solidFill>
            </a:rPr>
            <a:t>VM</a:t>
          </a:r>
          <a:r>
            <a:rPr lang="en-US" sz="2000" kern="1200" dirty="0">
              <a:solidFill>
                <a:srgbClr val="0B1338"/>
              </a:solidFill>
            </a:rPr>
            <a:t>w</a:t>
          </a:r>
          <a:r>
            <a:rPr lang="en-GB" sz="2000" kern="1200" dirty="0">
              <a:solidFill>
                <a:srgbClr val="0B1338"/>
              </a:solidFill>
            </a:rPr>
            <a:t>are &amp; Hyper-V )</a:t>
          </a:r>
        </a:p>
      </dsp:txBody>
      <dsp:txXfrm>
        <a:off x="889220" y="1140954"/>
        <a:ext cx="10302376" cy="570477"/>
      </dsp:txXfrm>
    </dsp:sp>
    <dsp:sp modelId="{0DFA7AEF-5EA4-4E46-9A48-1BD0BD2067C0}">
      <dsp:nvSpPr>
        <dsp:cNvPr id="0" name=""/>
        <dsp:cNvSpPr/>
      </dsp:nvSpPr>
      <dsp:spPr>
        <a:xfrm>
          <a:off x="532672" y="1069644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2830C-134E-49E4-A394-EFB7774C03B1}">
      <dsp:nvSpPr>
        <dsp:cNvPr id="0" name=""/>
        <dsp:cNvSpPr/>
      </dsp:nvSpPr>
      <dsp:spPr>
        <a:xfrm>
          <a:off x="1103799" y="1996562"/>
          <a:ext cx="1008779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>
              <a:solidFill>
                <a:srgbClr val="0B1338"/>
              </a:solidFill>
            </a:rPr>
            <a:t>Image </a:t>
          </a:r>
          <a:r>
            <a:rPr lang="el-GR" sz="2000" b="1" kern="1200">
              <a:solidFill>
                <a:srgbClr val="0B1338"/>
              </a:solidFill>
            </a:rPr>
            <a:t>των</a:t>
          </a:r>
          <a:r>
            <a:rPr lang="en-US" sz="2000" b="1" kern="1200">
              <a:solidFill>
                <a:srgbClr val="0B1338"/>
              </a:solidFill>
            </a:rPr>
            <a:t> Windows</a:t>
          </a:r>
          <a:r>
            <a:rPr lang="el-GR" sz="2000" b="1" kern="1200">
              <a:solidFill>
                <a:srgbClr val="0B1338"/>
              </a:solidFill>
            </a:rPr>
            <a:t> &amp; </a:t>
          </a:r>
          <a:r>
            <a:rPr lang="en-US" sz="2000" b="1" kern="1200">
              <a:solidFill>
                <a:srgbClr val="0B1338"/>
              </a:solidFill>
            </a:rPr>
            <a:t>Linux </a:t>
          </a:r>
          <a:r>
            <a:rPr lang="en-GB" sz="2000" kern="1200">
              <a:solidFill>
                <a:srgbClr val="0B1338"/>
              </a:solidFill>
            </a:rPr>
            <a:t>(Bare Metal).</a:t>
          </a:r>
          <a:endParaRPr lang="en-GB" sz="2000" kern="1200" dirty="0">
            <a:solidFill>
              <a:srgbClr val="0B1338"/>
            </a:solidFill>
          </a:endParaRPr>
        </a:p>
      </dsp:txBody>
      <dsp:txXfrm>
        <a:off x="1103799" y="1996562"/>
        <a:ext cx="10087796" cy="570477"/>
      </dsp:txXfrm>
    </dsp:sp>
    <dsp:sp modelId="{53F3A694-C121-442B-BD46-6C726657E0BB}">
      <dsp:nvSpPr>
        <dsp:cNvPr id="0" name=""/>
        <dsp:cNvSpPr/>
      </dsp:nvSpPr>
      <dsp:spPr>
        <a:xfrm>
          <a:off x="747251" y="1925252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13D5-9FB3-4014-9734-09931281CE6E}">
      <dsp:nvSpPr>
        <dsp:cNvPr id="0" name=""/>
        <dsp:cNvSpPr/>
      </dsp:nvSpPr>
      <dsp:spPr>
        <a:xfrm>
          <a:off x="1103799" y="2851627"/>
          <a:ext cx="1008779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B1338"/>
              </a:solidFill>
            </a:rPr>
            <a:t>NAS </a:t>
          </a:r>
          <a:r>
            <a:rPr lang="el-GR" sz="2000" kern="1200" dirty="0">
              <a:solidFill>
                <a:srgbClr val="0B1338"/>
              </a:solidFill>
            </a:rPr>
            <a:t>συσκευές (</a:t>
          </a:r>
          <a:r>
            <a:rPr lang="en-GB" sz="2000" kern="1200" dirty="0">
              <a:solidFill>
                <a:srgbClr val="0B1338"/>
              </a:solidFill>
            </a:rPr>
            <a:t>QNAP,  Synology).</a:t>
          </a:r>
        </a:p>
      </dsp:txBody>
      <dsp:txXfrm>
        <a:off x="1103799" y="2851627"/>
        <a:ext cx="10087796" cy="570477"/>
      </dsp:txXfrm>
    </dsp:sp>
    <dsp:sp modelId="{7F9F3400-FFD0-4030-A96C-A1FBEFEC18AA}">
      <dsp:nvSpPr>
        <dsp:cNvPr id="0" name=""/>
        <dsp:cNvSpPr/>
      </dsp:nvSpPr>
      <dsp:spPr>
        <a:xfrm>
          <a:off x="747251" y="2780318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E0098-59C6-49F4-8FD5-C056EB77DCFA}">
      <dsp:nvSpPr>
        <dsp:cNvPr id="0" name=""/>
        <dsp:cNvSpPr/>
      </dsp:nvSpPr>
      <dsp:spPr>
        <a:xfrm>
          <a:off x="889220" y="3707235"/>
          <a:ext cx="10302376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B1338"/>
              </a:solidFill>
            </a:rPr>
            <a:t>Cloud Applications </a:t>
          </a:r>
          <a:r>
            <a:rPr lang="en-US" sz="2000" kern="1200" dirty="0">
              <a:solidFill>
                <a:srgbClr val="0B1338"/>
              </a:solidFill>
            </a:rPr>
            <a:t>(</a:t>
          </a:r>
          <a:r>
            <a:rPr lang="el-GR" sz="2000" kern="1200" dirty="0">
              <a:solidFill>
                <a:srgbClr val="0B1338"/>
              </a:solidFill>
            </a:rPr>
            <a:t>πχ:</a:t>
          </a:r>
          <a:r>
            <a:rPr lang="en-US" sz="2000" kern="1200" dirty="0">
              <a:solidFill>
                <a:srgbClr val="0B1338"/>
              </a:solidFill>
            </a:rPr>
            <a:t> Microsoft365).</a:t>
          </a:r>
        </a:p>
      </dsp:txBody>
      <dsp:txXfrm>
        <a:off x="889220" y="3707235"/>
        <a:ext cx="10302376" cy="570477"/>
      </dsp:txXfrm>
    </dsp:sp>
    <dsp:sp modelId="{CCFD9567-4131-45B4-A6AC-5E828F76FDE8}">
      <dsp:nvSpPr>
        <dsp:cNvPr id="0" name=""/>
        <dsp:cNvSpPr/>
      </dsp:nvSpPr>
      <dsp:spPr>
        <a:xfrm>
          <a:off x="532672" y="3635925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5D23F-EB97-4FB2-87AE-A205A7DFC6A3}">
      <dsp:nvSpPr>
        <dsp:cNvPr id="0" name=""/>
        <dsp:cNvSpPr/>
      </dsp:nvSpPr>
      <dsp:spPr>
        <a:xfrm>
          <a:off x="419964" y="4562842"/>
          <a:ext cx="10771632" cy="570477"/>
        </a:xfrm>
        <a:prstGeom prst="rect">
          <a:avLst/>
        </a:prstGeom>
        <a:gradFill rotWithShape="0">
          <a:gsLst>
            <a:gs pos="85000">
              <a:srgbClr val="F6F7FB"/>
            </a:gs>
            <a:gs pos="100000">
              <a:schemeClr val="bg1"/>
            </a:gs>
            <a:gs pos="0">
              <a:srgbClr val="EAEDF6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solidFill>
                <a:srgbClr val="0B1338"/>
              </a:solidFill>
            </a:rPr>
            <a:t>Εφαρμογές</a:t>
          </a:r>
          <a:r>
            <a:rPr lang="el-GR" sz="2000" kern="1200" dirty="0">
              <a:solidFill>
                <a:srgbClr val="0B1338"/>
              </a:solidFill>
            </a:rPr>
            <a:t> όπως </a:t>
          </a:r>
          <a:r>
            <a:rPr lang="en-US" sz="2000" kern="1200" dirty="0">
              <a:solidFill>
                <a:srgbClr val="0B1338"/>
              </a:solidFill>
            </a:rPr>
            <a:t>DB Severs</a:t>
          </a:r>
          <a:r>
            <a:rPr lang="el-GR" sz="2000" kern="1200" dirty="0">
              <a:solidFill>
                <a:srgbClr val="0B1338"/>
              </a:solidFill>
            </a:rPr>
            <a:t>, </a:t>
          </a:r>
          <a:r>
            <a:rPr lang="en-US" sz="2000" kern="1200" dirty="0">
              <a:solidFill>
                <a:srgbClr val="0B1338"/>
              </a:solidFill>
            </a:rPr>
            <a:t>SharePoint</a:t>
          </a:r>
          <a:r>
            <a:rPr lang="el-GR" sz="2000" kern="1200" dirty="0">
              <a:solidFill>
                <a:srgbClr val="0B1338"/>
              </a:solidFill>
            </a:rPr>
            <a:t>, </a:t>
          </a:r>
          <a:r>
            <a:rPr lang="en-US" sz="2000" kern="1200" dirty="0">
              <a:solidFill>
                <a:srgbClr val="0B1338"/>
              </a:solidFill>
            </a:rPr>
            <a:t>Active Directory.</a:t>
          </a:r>
          <a:endParaRPr lang="el-GR" sz="2000" kern="1200" dirty="0">
            <a:solidFill>
              <a:srgbClr val="0B1338"/>
            </a:solidFill>
          </a:endParaRPr>
        </a:p>
      </dsp:txBody>
      <dsp:txXfrm>
        <a:off x="419964" y="4562842"/>
        <a:ext cx="10771632" cy="570477"/>
      </dsp:txXfrm>
    </dsp:sp>
    <dsp:sp modelId="{A0F84463-0F32-4624-BFB0-4DF00707B855}">
      <dsp:nvSpPr>
        <dsp:cNvPr id="0" name=""/>
        <dsp:cNvSpPr/>
      </dsp:nvSpPr>
      <dsp:spPr>
        <a:xfrm>
          <a:off x="63415" y="4491533"/>
          <a:ext cx="713096" cy="713096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79A79-8105-4FA1-A2E2-4BD2BCBACFB0}">
      <dsp:nvSpPr>
        <dsp:cNvPr id="0" name=""/>
        <dsp:cNvSpPr/>
      </dsp:nvSpPr>
      <dsp:spPr>
        <a:xfrm rot="10800000">
          <a:off x="1334692" y="2975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 dirty="0">
              <a:solidFill>
                <a:srgbClr val="0B1338"/>
              </a:solidFill>
            </a:rPr>
            <a:t>Συνοπτικός έλεγχος των </a:t>
          </a:r>
          <a:r>
            <a:rPr lang="en-US" sz="2000" kern="1200" dirty="0">
              <a:solidFill>
                <a:srgbClr val="0B1338"/>
              </a:solidFill>
            </a:rPr>
            <a:t>Backup </a:t>
          </a:r>
          <a:r>
            <a:rPr lang="el-GR" sz="2000" kern="1200" dirty="0">
              <a:solidFill>
                <a:srgbClr val="0B1338"/>
              </a:solidFill>
            </a:rPr>
            <a:t>όλων των πελατών σε μία οθόνη. </a:t>
          </a:r>
        </a:p>
      </dsp:txBody>
      <dsp:txXfrm rot="10800000">
        <a:off x="1517488" y="2975"/>
        <a:ext cx="4390405" cy="731184"/>
      </dsp:txXfrm>
    </dsp:sp>
    <dsp:sp modelId="{B90FDE7A-F6F9-4944-89ED-E38C6F1F8518}">
      <dsp:nvSpPr>
        <dsp:cNvPr id="0" name=""/>
        <dsp:cNvSpPr/>
      </dsp:nvSpPr>
      <dsp:spPr>
        <a:xfrm rot="13560000">
          <a:off x="969100" y="2975"/>
          <a:ext cx="731184" cy="731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4737E-E54E-4003-BFD5-45C8E4564BC2}">
      <dsp:nvSpPr>
        <dsp:cNvPr id="0" name=""/>
        <dsp:cNvSpPr/>
      </dsp:nvSpPr>
      <dsp:spPr>
        <a:xfrm rot="10800000">
          <a:off x="1334692" y="952424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Διαχείριση του χώρου κάθε</a:t>
          </a:r>
          <a:r>
            <a:rPr lang="en-US" sz="2000" kern="1200">
              <a:solidFill>
                <a:srgbClr val="0B1338"/>
              </a:solidFill>
            </a:rPr>
            <a:t> </a:t>
          </a:r>
          <a:r>
            <a:rPr lang="el-GR" sz="2000" kern="1200">
              <a:solidFill>
                <a:srgbClr val="0B1338"/>
              </a:solidFill>
            </a:rPr>
            <a:t>χρήστη</a:t>
          </a:r>
          <a:r>
            <a:rPr lang="en-US" sz="2000" kern="1200">
              <a:solidFill>
                <a:srgbClr val="0B1338"/>
              </a:solidFill>
            </a:rPr>
            <a:t>.</a:t>
          </a:r>
          <a:r>
            <a:rPr lang="el-GR" sz="2000" kern="1200">
              <a:solidFill>
                <a:srgbClr val="0B1338"/>
              </a:solidFill>
            </a:rPr>
            <a:t> 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952424"/>
        <a:ext cx="4390405" cy="731184"/>
      </dsp:txXfrm>
    </dsp:sp>
    <dsp:sp modelId="{1289006F-C761-4710-8E73-C77793A3A674}">
      <dsp:nvSpPr>
        <dsp:cNvPr id="0" name=""/>
        <dsp:cNvSpPr/>
      </dsp:nvSpPr>
      <dsp:spPr>
        <a:xfrm rot="13560000">
          <a:off x="969100" y="952424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D1A59-0334-469B-956D-07DDA345C0E1}">
      <dsp:nvSpPr>
        <dsp:cNvPr id="0" name=""/>
        <dsp:cNvSpPr/>
      </dsp:nvSpPr>
      <dsp:spPr>
        <a:xfrm rot="10800000">
          <a:off x="1334692" y="1901872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 dirty="0">
              <a:solidFill>
                <a:srgbClr val="0B1338"/>
              </a:solidFill>
            </a:rPr>
            <a:t>Επεξήγηση τυχόν προβλημάτων</a:t>
          </a:r>
          <a:r>
            <a:rPr lang="en-US" sz="2000" kern="1200" dirty="0">
              <a:solidFill>
                <a:srgbClr val="0B1338"/>
              </a:solidFill>
            </a:rPr>
            <a:t> </a:t>
          </a:r>
          <a:r>
            <a:rPr lang="el-GR" sz="2000" kern="1200" dirty="0">
              <a:solidFill>
                <a:srgbClr val="0B1338"/>
              </a:solidFill>
            </a:rPr>
            <a:t>στα </a:t>
          </a:r>
          <a:r>
            <a:rPr lang="en-US" sz="2000" kern="1200" dirty="0">
              <a:solidFill>
                <a:srgbClr val="0B1338"/>
              </a:solidFill>
            </a:rPr>
            <a:t>backup jobs</a:t>
          </a:r>
          <a:r>
            <a:rPr lang="el-GR" sz="2000" kern="1200" dirty="0">
              <a:solidFill>
                <a:srgbClr val="0B1338"/>
              </a:solidFill>
            </a:rPr>
            <a:t> και ιστορικό.</a:t>
          </a:r>
        </a:p>
      </dsp:txBody>
      <dsp:txXfrm rot="10800000">
        <a:off x="1517488" y="1901872"/>
        <a:ext cx="4390405" cy="731184"/>
      </dsp:txXfrm>
    </dsp:sp>
    <dsp:sp modelId="{2541FC4D-A998-4D4F-BBA2-B9F69D2F1EC9}">
      <dsp:nvSpPr>
        <dsp:cNvPr id="0" name=""/>
        <dsp:cNvSpPr/>
      </dsp:nvSpPr>
      <dsp:spPr>
        <a:xfrm rot="13560000">
          <a:off x="969100" y="1901872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149EA-2C07-4ED1-A249-1D3C0E358B2F}">
      <dsp:nvSpPr>
        <dsp:cNvPr id="0" name=""/>
        <dsp:cNvSpPr/>
      </dsp:nvSpPr>
      <dsp:spPr>
        <a:xfrm rot="10800000">
          <a:off x="1334692" y="2851321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Καθημερινή ενημέρωση μέσω </a:t>
          </a:r>
          <a:r>
            <a:rPr lang="en-US" sz="2000" kern="1200">
              <a:solidFill>
                <a:srgbClr val="0B1338"/>
              </a:solidFill>
            </a:rPr>
            <a:t>Email.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2851321"/>
        <a:ext cx="4390405" cy="731184"/>
      </dsp:txXfrm>
    </dsp:sp>
    <dsp:sp modelId="{68227343-7A56-4339-9500-6907F0CFCE80}">
      <dsp:nvSpPr>
        <dsp:cNvPr id="0" name=""/>
        <dsp:cNvSpPr/>
      </dsp:nvSpPr>
      <dsp:spPr>
        <a:xfrm rot="13560000">
          <a:off x="969100" y="2851321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D85BE-07BF-441B-8E8E-B000C351C117}">
      <dsp:nvSpPr>
        <dsp:cNvPr id="0" name=""/>
        <dsp:cNvSpPr/>
      </dsp:nvSpPr>
      <dsp:spPr>
        <a:xfrm rot="10800000">
          <a:off x="1334692" y="3800769"/>
          <a:ext cx="4573201" cy="731184"/>
        </a:xfrm>
        <a:prstGeom prst="homePlate">
          <a:avLst/>
        </a:prstGeom>
        <a:solidFill>
          <a:srgbClr val="DDE0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32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000" kern="1200">
              <a:solidFill>
                <a:srgbClr val="0B1338"/>
              </a:solidFill>
            </a:rPr>
            <a:t>Ενεργοποίηση δωρεάν </a:t>
          </a:r>
          <a:r>
            <a:rPr lang="en-US" sz="2000" kern="1200">
              <a:solidFill>
                <a:srgbClr val="0B1338"/>
              </a:solidFill>
            </a:rPr>
            <a:t>Trial</a:t>
          </a:r>
          <a:r>
            <a:rPr lang="el-GR" sz="2000" kern="1200">
              <a:solidFill>
                <a:srgbClr val="0B1338"/>
              </a:solidFill>
            </a:rPr>
            <a:t>.</a:t>
          </a:r>
          <a:endParaRPr lang="en-US" sz="2000" kern="1200" dirty="0">
            <a:solidFill>
              <a:srgbClr val="0B1338"/>
            </a:solidFill>
          </a:endParaRPr>
        </a:p>
      </dsp:txBody>
      <dsp:txXfrm rot="10800000">
        <a:off x="1517488" y="3800769"/>
        <a:ext cx="4390405" cy="731184"/>
      </dsp:txXfrm>
    </dsp:sp>
    <dsp:sp modelId="{58840706-665B-4956-AD67-289F973E298C}">
      <dsp:nvSpPr>
        <dsp:cNvPr id="0" name=""/>
        <dsp:cNvSpPr/>
      </dsp:nvSpPr>
      <dsp:spPr>
        <a:xfrm rot="13560000">
          <a:off x="969100" y="3800769"/>
          <a:ext cx="731184" cy="73118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79A79-8105-4FA1-A2E2-4BD2BCBACFB0}">
      <dsp:nvSpPr>
        <dsp:cNvPr id="0" name=""/>
        <dsp:cNvSpPr/>
      </dsp:nvSpPr>
      <dsp:spPr>
        <a:xfrm rot="10800000">
          <a:off x="1405055" y="2168"/>
          <a:ext cx="4849029" cy="73473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2200" kern="1200"/>
            <a:t>Προσωποποιημένη εξυπηρέτηση</a:t>
          </a:r>
          <a:r>
            <a:rPr lang="el-GR" sz="2200" b="1" kern="1200"/>
            <a:t>.</a:t>
          </a:r>
          <a:endParaRPr lang="el-GR" sz="2200" kern="1200" dirty="0"/>
        </a:p>
      </dsp:txBody>
      <dsp:txXfrm rot="10800000">
        <a:off x="1588738" y="2168"/>
        <a:ext cx="4665346" cy="734731"/>
      </dsp:txXfrm>
    </dsp:sp>
    <dsp:sp modelId="{B90FDE7A-F6F9-4944-89ED-E38C6F1F8518}">
      <dsp:nvSpPr>
        <dsp:cNvPr id="0" name=""/>
        <dsp:cNvSpPr/>
      </dsp:nvSpPr>
      <dsp:spPr>
        <a:xfrm rot="13560000">
          <a:off x="1037689" y="2168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DB606-F07C-4512-9E27-09DBC53248FC}">
      <dsp:nvSpPr>
        <dsp:cNvPr id="0" name=""/>
        <dsp:cNvSpPr/>
      </dsp:nvSpPr>
      <dsp:spPr>
        <a:xfrm rot="10800000">
          <a:off x="1405055" y="956223"/>
          <a:ext cx="4849029" cy="734731"/>
        </a:xfrm>
        <a:prstGeom prst="homePlat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Υπηρεσία </a:t>
          </a:r>
          <a:r>
            <a:rPr lang="en-US" sz="2200" kern="1200" dirty="0"/>
            <a:t>ticketing 7 x 12.</a:t>
          </a:r>
          <a:endParaRPr lang="el-GR" sz="2200" kern="1200" dirty="0">
            <a:highlight>
              <a:srgbClr val="FFFF00"/>
            </a:highlight>
          </a:endParaRPr>
        </a:p>
      </dsp:txBody>
      <dsp:txXfrm rot="10800000">
        <a:off x="1588738" y="956223"/>
        <a:ext cx="4665346" cy="734731"/>
      </dsp:txXfrm>
    </dsp:sp>
    <dsp:sp modelId="{FBC3774F-9DAC-4DA6-AF3A-0486DF6E506B}">
      <dsp:nvSpPr>
        <dsp:cNvPr id="0" name=""/>
        <dsp:cNvSpPr/>
      </dsp:nvSpPr>
      <dsp:spPr>
        <a:xfrm rot="13560000">
          <a:off x="1037689" y="956223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97292-155B-4A7D-8377-CFA33FB722BF}">
      <dsp:nvSpPr>
        <dsp:cNvPr id="0" name=""/>
        <dsp:cNvSpPr/>
      </dsp:nvSpPr>
      <dsp:spPr>
        <a:xfrm rot="10800000">
          <a:off x="1405055" y="1910277"/>
          <a:ext cx="4849029" cy="734731"/>
        </a:xfrm>
        <a:prstGeom prst="homePlat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Δωρεάν τηλεφωνική υποστήριξη εντός ωραρίου.</a:t>
          </a:r>
          <a:endParaRPr lang="en-US" sz="2200" kern="1200" dirty="0"/>
        </a:p>
      </dsp:txBody>
      <dsp:txXfrm rot="10800000">
        <a:off x="1588738" y="1910277"/>
        <a:ext cx="4665346" cy="734731"/>
      </dsp:txXfrm>
    </dsp:sp>
    <dsp:sp modelId="{AB82FCE9-7338-488C-846F-C3381F1CBB58}">
      <dsp:nvSpPr>
        <dsp:cNvPr id="0" name=""/>
        <dsp:cNvSpPr/>
      </dsp:nvSpPr>
      <dsp:spPr>
        <a:xfrm rot="13560000">
          <a:off x="1037689" y="1910277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BE37B-5B5B-4FA6-8FD8-151381063EFE}">
      <dsp:nvSpPr>
        <dsp:cNvPr id="0" name=""/>
        <dsp:cNvSpPr/>
      </dsp:nvSpPr>
      <dsp:spPr>
        <a:xfrm rot="10800000">
          <a:off x="1405055" y="2864332"/>
          <a:ext cx="4849029" cy="734731"/>
        </a:xfrm>
        <a:prstGeom prst="homePlat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996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Ειδικευμένο τεχνικό τμήμα.</a:t>
          </a:r>
          <a:endParaRPr lang="el-GR" sz="2200" b="1" kern="1200" dirty="0"/>
        </a:p>
      </dsp:txBody>
      <dsp:txXfrm rot="10800000">
        <a:off x="1588738" y="2864332"/>
        <a:ext cx="4665346" cy="734731"/>
      </dsp:txXfrm>
    </dsp:sp>
    <dsp:sp modelId="{66E9A50C-4ADE-4D3A-AEA6-C00A13F5B8B5}">
      <dsp:nvSpPr>
        <dsp:cNvPr id="0" name=""/>
        <dsp:cNvSpPr/>
      </dsp:nvSpPr>
      <dsp:spPr>
        <a:xfrm rot="13560000">
          <a:off x="1037689" y="2864332"/>
          <a:ext cx="734731" cy="73473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6E9E3-084D-4C24-850E-70AB0C00FA7E}">
      <dsp:nvSpPr>
        <dsp:cNvPr id="0" name=""/>
        <dsp:cNvSpPr/>
      </dsp:nvSpPr>
      <dsp:spPr>
        <a:xfrm>
          <a:off x="-6221188" y="-951732"/>
          <a:ext cx="7405399" cy="7405399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33793-8409-49F5-BDB8-C26AD753FD0F}">
      <dsp:nvSpPr>
        <dsp:cNvPr id="0" name=""/>
        <dsp:cNvSpPr/>
      </dsp:nvSpPr>
      <dsp:spPr>
        <a:xfrm>
          <a:off x="440935" y="289731"/>
          <a:ext cx="8371319" cy="579243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</a:rPr>
            <a:t>Ανταγωνιστική</a:t>
          </a:r>
          <a:r>
            <a:rPr lang="el-GR" sz="2200" kern="1200" dirty="0">
              <a:solidFill>
                <a:srgbClr val="0B1338"/>
              </a:solidFill>
            </a:rPr>
            <a:t> τιμολογιακή πολιτική</a:t>
          </a:r>
          <a:r>
            <a:rPr lang="en-US" sz="2200" kern="1200" dirty="0">
              <a:solidFill>
                <a:srgbClr val="0B1338"/>
              </a:solidFill>
            </a:rPr>
            <a:t>, </a:t>
          </a:r>
          <a:r>
            <a:rPr lang="el-GR" sz="2200" kern="1200" dirty="0">
              <a:solidFill>
                <a:srgbClr val="0B1338"/>
              </a:solidFill>
            </a:rPr>
            <a:t>χωρίς κρυφές χρεώσεις.</a:t>
          </a:r>
        </a:p>
      </dsp:txBody>
      <dsp:txXfrm>
        <a:off x="440935" y="289731"/>
        <a:ext cx="8371319" cy="579243"/>
      </dsp:txXfrm>
    </dsp:sp>
    <dsp:sp modelId="{8203F666-5FD2-4B0B-BD51-3AB5D7080420}">
      <dsp:nvSpPr>
        <dsp:cNvPr id="0" name=""/>
        <dsp:cNvSpPr/>
      </dsp:nvSpPr>
      <dsp:spPr>
        <a:xfrm>
          <a:off x="170935" y="309353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E7A97-7018-4D07-949E-430FA4F36535}">
      <dsp:nvSpPr>
        <dsp:cNvPr id="0" name=""/>
        <dsp:cNvSpPr/>
      </dsp:nvSpPr>
      <dsp:spPr>
        <a:xfrm>
          <a:off x="917402" y="1158487"/>
          <a:ext cx="7894852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Σταθερό περιθώριο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μεταπώλησης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917402" y="1158487"/>
        <a:ext cx="7894852" cy="579243"/>
      </dsp:txXfrm>
    </dsp:sp>
    <dsp:sp modelId="{6695B127-CC31-446D-B26E-89EF45CC9553}">
      <dsp:nvSpPr>
        <dsp:cNvPr id="0" name=""/>
        <dsp:cNvSpPr/>
      </dsp:nvSpPr>
      <dsp:spPr>
        <a:xfrm>
          <a:off x="647402" y="1178109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A7041-BD99-41EB-8E00-A9277BA59C0D}">
      <dsp:nvSpPr>
        <dsp:cNvPr id="0" name=""/>
        <dsp:cNvSpPr/>
      </dsp:nvSpPr>
      <dsp:spPr>
        <a:xfrm>
          <a:off x="1135279" y="2027242"/>
          <a:ext cx="7676975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Απολογιστικά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οφέλη ανάλογα το τζίρο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5279" y="2027242"/>
        <a:ext cx="7676975" cy="579243"/>
      </dsp:txXfrm>
    </dsp:sp>
    <dsp:sp modelId="{40661EBF-B416-4D9B-AA46-E0C084E8D760}">
      <dsp:nvSpPr>
        <dsp:cNvPr id="0" name=""/>
        <dsp:cNvSpPr/>
      </dsp:nvSpPr>
      <dsp:spPr>
        <a:xfrm>
          <a:off x="865279" y="2046864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6841B-ABCC-4C72-AE1B-BF939C532C00}">
      <dsp:nvSpPr>
        <dsp:cNvPr id="0" name=""/>
        <dsp:cNvSpPr/>
      </dsp:nvSpPr>
      <dsp:spPr>
        <a:xfrm>
          <a:off x="1135279" y="2895447"/>
          <a:ext cx="7676975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Dicoins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l-GR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στις νέες πωλήσεις</a:t>
          </a:r>
          <a:r>
            <a:rPr lang="en-US" sz="2200" b="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b="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5279" y="2895447"/>
        <a:ext cx="7676975" cy="579243"/>
      </dsp:txXfrm>
    </dsp:sp>
    <dsp:sp modelId="{DC07DA65-3F28-4B40-8623-A90CB32D7935}">
      <dsp:nvSpPr>
        <dsp:cNvPr id="0" name=""/>
        <dsp:cNvSpPr/>
      </dsp:nvSpPr>
      <dsp:spPr>
        <a:xfrm>
          <a:off x="865279" y="2915069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3536E-13B8-423F-AE89-1E700AA74994}">
      <dsp:nvSpPr>
        <dsp:cNvPr id="0" name=""/>
        <dsp:cNvSpPr/>
      </dsp:nvSpPr>
      <dsp:spPr>
        <a:xfrm>
          <a:off x="917402" y="3764203"/>
          <a:ext cx="7894852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</a:rPr>
            <a:t>Άδειες </a:t>
          </a:r>
          <a:r>
            <a:rPr lang="el-GR" sz="2200" b="1" kern="1200" dirty="0">
              <a:solidFill>
                <a:srgbClr val="0B1338"/>
              </a:solidFill>
            </a:rPr>
            <a:t>NFR</a:t>
          </a:r>
          <a:r>
            <a:rPr lang="el-GR" sz="2200" kern="1200" dirty="0">
              <a:solidFill>
                <a:srgbClr val="0B1338"/>
              </a:solidFill>
            </a:rPr>
            <a:t> (</a:t>
          </a:r>
          <a:r>
            <a:rPr lang="el-GR" sz="2200" kern="1200" dirty="0" err="1">
              <a:solidFill>
                <a:srgbClr val="0B1338"/>
              </a:solidFill>
            </a:rPr>
            <a:t>Not</a:t>
          </a:r>
          <a:r>
            <a:rPr lang="el-GR" sz="2200" kern="1200" dirty="0">
              <a:solidFill>
                <a:srgbClr val="0B1338"/>
              </a:solidFill>
            </a:rPr>
            <a:t>-For-</a:t>
          </a:r>
          <a:r>
            <a:rPr lang="el-GR" sz="2200" kern="1200" dirty="0" err="1">
              <a:solidFill>
                <a:srgbClr val="0B1338"/>
              </a:solidFill>
            </a:rPr>
            <a:t>Resale</a:t>
          </a:r>
          <a:r>
            <a:rPr lang="el-GR" sz="2200" kern="1200" dirty="0">
              <a:solidFill>
                <a:srgbClr val="0B1338"/>
              </a:solidFill>
            </a:rPr>
            <a:t> ) για </a:t>
          </a:r>
          <a:r>
            <a:rPr lang="el-GR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Μεταπωλητές</a:t>
          </a:r>
          <a:r>
            <a:rPr lang="en-US" sz="2200" kern="1200" dirty="0">
              <a:solidFill>
                <a:srgbClr val="0B1338"/>
              </a:solidFill>
            </a:rPr>
            <a:t>.</a:t>
          </a:r>
          <a:endParaRPr lang="el-GR" sz="2200" kern="1200" dirty="0">
            <a:solidFill>
              <a:srgbClr val="0B1338"/>
            </a:solidFill>
          </a:endParaRPr>
        </a:p>
      </dsp:txBody>
      <dsp:txXfrm>
        <a:off x="917402" y="3764203"/>
        <a:ext cx="7894852" cy="579243"/>
      </dsp:txXfrm>
    </dsp:sp>
    <dsp:sp modelId="{6D3BDB05-ACE9-43AB-B8DC-3D5F86AC5595}">
      <dsp:nvSpPr>
        <dsp:cNvPr id="0" name=""/>
        <dsp:cNvSpPr/>
      </dsp:nvSpPr>
      <dsp:spPr>
        <a:xfrm>
          <a:off x="647402" y="3783825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3C16D-EE26-4BDA-BC5B-86345BDE7E88}">
      <dsp:nvSpPr>
        <dsp:cNvPr id="0" name=""/>
        <dsp:cNvSpPr/>
      </dsp:nvSpPr>
      <dsp:spPr>
        <a:xfrm>
          <a:off x="440935" y="4632958"/>
          <a:ext cx="8371319" cy="579243"/>
        </a:xfrm>
        <a:prstGeom prst="rect">
          <a:avLst/>
        </a:prstGeom>
        <a:gradFill flip="none" rotWithShape="1">
          <a:gsLst>
            <a:gs pos="0">
              <a:srgbClr val="4472C4">
                <a:lumMod val="5000"/>
                <a:lumOff val="95000"/>
              </a:srgbClr>
            </a:gs>
            <a:gs pos="100000">
              <a:srgbClr val="DCE2F0"/>
            </a:gs>
          </a:gsLst>
          <a:lin ang="10800000" scaled="1"/>
          <a:tileRect/>
        </a:gra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77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Δωρεάν </a:t>
          </a:r>
          <a:r>
            <a:rPr lang="en-US" sz="2200" b="1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trial</a:t>
          </a:r>
          <a:r>
            <a:rPr lang="en-US" sz="2200" kern="1200" dirty="0">
              <a:solidFill>
                <a:srgbClr val="0B1338"/>
              </a:solidFill>
              <a:latin typeface="Calibri" panose="020F0502020204030204"/>
              <a:ea typeface="+mn-ea"/>
              <a:cs typeface="+mn-cs"/>
            </a:rPr>
            <a:t>.</a:t>
          </a:r>
          <a:endParaRPr lang="el-GR" sz="2200" kern="1200" dirty="0">
            <a:solidFill>
              <a:srgbClr val="0B1338"/>
            </a:solidFill>
            <a:latin typeface="Calibri" panose="020F0502020204030204"/>
            <a:ea typeface="+mn-ea"/>
            <a:cs typeface="+mn-cs"/>
          </a:endParaRPr>
        </a:p>
      </dsp:txBody>
      <dsp:txXfrm>
        <a:off x="440935" y="4632958"/>
        <a:ext cx="8371319" cy="579243"/>
      </dsp:txXfrm>
    </dsp:sp>
    <dsp:sp modelId="{7286C4A1-6948-4737-B653-534FAC33798A}">
      <dsp:nvSpPr>
        <dsp:cNvPr id="0" name=""/>
        <dsp:cNvSpPr/>
      </dsp:nvSpPr>
      <dsp:spPr>
        <a:xfrm>
          <a:off x="170935" y="4652580"/>
          <a:ext cx="539999" cy="53999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B237-A72B-43DC-820C-90C65702960D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0626-6589-4B96-B0D0-AEF98A1E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6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49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72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949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99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8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8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649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941638" y="858838"/>
            <a:ext cx="4114800" cy="2316162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61CA14-2D20-4370-BF0A-27839E4F2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1CA14-2D20-4370-BF0A-27839E4F2C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0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BFC76-58B9-4448-99E4-FC8F6991EB3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52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0626-6589-4B96-B0D0-AEF98A1EC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6972B-A66B-6E9B-245D-DE9520B6F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89CCB-CFD9-97D9-470D-BE29D48EE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3352-4972-996C-2203-2945BB94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B334-EFCE-4295-8B0E-C9F3DC2C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D62E0-DCEB-8E27-A802-70941271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CAE0-6F9B-2097-276C-ED8E69B4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F72F2-DE0D-A52C-C6F0-EC9615EAE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AC7EB-6A0D-1B6C-3737-EF465273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7EF3-0357-3F39-C262-722BCF67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C0C11-01D2-26CF-D7DC-AB2ACC8B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E9D57-5255-122D-88C6-4D33188D2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0C9CF-A495-2BA7-DC9A-926DCBE5A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42DC2-4784-84C3-128B-EAE4B101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AFFD6-10CB-7F58-C59E-078AC3ED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8B81-30FD-D239-1171-67967B3D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A2DB-D83E-4156-A75E-A975AA99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00E5-C8BA-D065-477C-D37FB9F9C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BC1D-89CB-6079-99A7-C81266DE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CA5CF-3B3B-EFAF-3E14-1A598BB9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6E8F1-9133-6BBE-011A-DEE9FB77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FA0F-1779-3067-EBBA-ECF5DD78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F41A8-75F3-C3F7-5898-F951FDE5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386F8-87DB-B0D1-537C-AF8EF9C33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CFF4-F0E9-F170-136C-8FF1B9A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E45C6-2B0A-CFDF-5F54-E15B3D43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7D21C-E67B-7325-CBB7-A9F3CD42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DECB3-AE3A-31B9-711C-C6257434A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AE272-9F75-B2FC-661F-65E321EE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3C417-F8C9-FC9A-66B8-DC372B87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08A5-0F38-E97A-E2B3-73A4C3ED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4C0D-F14A-8869-BD6F-41091B90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D163-B960-08F8-737A-F813635D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A261A-0793-54F3-0E9E-DA70447AE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D3000-1820-7C75-8B54-F1B4AC5C9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47CBB-3866-DDF5-862B-70AC1DF4F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8C423-21A2-AB1B-2F20-3EFF83028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A6713-342A-BE6B-E9ED-E0FCB84F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335AD-FA73-D9F1-389A-6AF46D6D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7ACE8-2FAF-7CB2-95F4-F1E3B3D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CA6E-5B26-49E8-6E18-FEFFB8D4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5FE5A-D377-8C72-E608-021D92D5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4182E-DF11-8E90-EBDF-C66E09E4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788AA-23D5-68DD-863C-898A0D8C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0932D-D570-9444-0482-CC2BB019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0A0D8-FC5E-7D61-5476-B1D19A1E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C440-615F-8930-E30E-25938F45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18E2-3421-F18E-063B-1DCC2D8C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ADEE-3385-D0E4-F73C-27590D865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83383-8834-92E5-8DAA-8195B64A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A781-4C2B-FBCD-D05F-39D3F109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15FD7-BC34-3B5E-221E-FA96FF53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517F6-7BD9-CB80-95EE-17F70D6C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2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D501-4475-B48D-E915-AE47518F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31C71-3429-D44D-D1C7-836FA5058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8D0C2-DD2F-1EE5-B552-496919FD9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F88A-7731-C0C7-2F74-1D3FECC1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DCDCA-3C1A-1B80-A1C1-4825BBFC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E59B9-51C9-C2B4-49D5-DDDD7351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C424C-EEA9-DFF1-5995-73DC364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24004-83AE-C015-4C54-A3877637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232F-6C39-3732-0D34-F036CBD7B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074E-7C86-4E3E-A378-0AC928E6DE1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AA22F-DE0F-93E3-7DDF-1B17457C6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B293-C141-EFD0-ADD6-5F8C42D23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C2FA-3D55-477A-AE4D-1774FF94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jp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g"/><Relationship Id="rId19" Type="http://schemas.openxmlformats.org/officeDocument/2006/relationships/image" Target="../media/image36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.png"/><Relationship Id="rId7" Type="http://schemas.openxmlformats.org/officeDocument/2006/relationships/hyperlink" Target="https://www.secureoffice.gr/backup36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digitalsima.gr/" TargetMode="External"/><Relationship Id="rId5" Type="http://schemas.openxmlformats.org/officeDocument/2006/relationships/hyperlink" Target="mailto:sales@backup365.gr" TargetMode="External"/><Relationship Id="rId4" Type="http://schemas.openxmlformats.org/officeDocument/2006/relationships/hyperlink" Target="https://www.secureoffice.gr/free-trial/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 descr="Εικόνα που περιέχει γραφικά, κύκλος, σύμβολ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62F71C1-8913-8B2E-DB27-6721AB8A8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37" y="-236289"/>
            <a:ext cx="7641771" cy="7641771"/>
          </a:xfrm>
          <a:prstGeom prst="rect">
            <a:avLst/>
          </a:prstGeom>
        </p:spPr>
      </p:pic>
      <p:grpSp>
        <p:nvGrpSpPr>
          <p:cNvPr id="5" name="Ομάδα 16" hidden="1">
            <a:extLst>
              <a:ext uri="{FF2B5EF4-FFF2-40B4-BE49-F238E27FC236}">
                <a16:creationId xmlns:a16="http://schemas.microsoft.com/office/drawing/2014/main" id="{571BC526-26D7-56FC-CC6A-9A42CFA95403}"/>
              </a:ext>
            </a:extLst>
          </p:cNvPr>
          <p:cNvGrpSpPr>
            <a:grpSpLocks noChangeAspect="1"/>
          </p:cNvGrpSpPr>
          <p:nvPr/>
        </p:nvGrpSpPr>
        <p:grpSpPr>
          <a:xfrm>
            <a:off x="2322236" y="-245620"/>
            <a:ext cx="7159339" cy="6999925"/>
            <a:chOff x="5627341" y="-633046"/>
            <a:chExt cx="7758538" cy="7773457"/>
          </a:xfrm>
          <a:gradFill flip="none" rotWithShape="1">
            <a:gsLst>
              <a:gs pos="14000">
                <a:srgbClr val="F6F7FB"/>
              </a:gs>
              <a:gs pos="0">
                <a:schemeClr val="bg1"/>
              </a:gs>
              <a:gs pos="100000">
                <a:srgbClr val="EAEDF6"/>
              </a:gs>
            </a:gsLst>
            <a:lin ang="2700000" scaled="1"/>
            <a:tileRect/>
          </a:gradFill>
        </p:grpSpPr>
        <p:sp>
          <p:nvSpPr>
            <p:cNvPr id="6" name="Ελεύθερη σχεδίαση: Σχήμα 17">
              <a:extLst>
                <a:ext uri="{FF2B5EF4-FFF2-40B4-BE49-F238E27FC236}">
                  <a16:creationId xmlns:a16="http://schemas.microsoft.com/office/drawing/2014/main" id="{05C8934C-16BD-9818-E62B-682FFDB9F6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81626" y="-268555"/>
              <a:ext cx="3904253" cy="7379597"/>
            </a:xfrm>
            <a:custGeom>
              <a:avLst/>
              <a:gdLst>
                <a:gd name="connsiteX0" fmla="*/ 3326438 w 3904253"/>
                <a:gd name="connsiteY0" fmla="*/ 1464258 h 7379597"/>
                <a:gd name="connsiteX1" fmla="*/ 3342666 w 3904253"/>
                <a:gd name="connsiteY1" fmla="*/ 1489076 h 7379597"/>
                <a:gd name="connsiteX2" fmla="*/ 3904253 w 3904253"/>
                <a:gd name="connsiteY2" fmla="*/ 3500519 h 7379597"/>
                <a:gd name="connsiteX3" fmla="*/ 25175 w 3904253"/>
                <a:gd name="connsiteY3" fmla="*/ 7379597 h 7379597"/>
                <a:gd name="connsiteX4" fmla="*/ 0 w 3904253"/>
                <a:gd name="connsiteY4" fmla="*/ 7378961 h 7379597"/>
                <a:gd name="connsiteX5" fmla="*/ 0 w 3904253"/>
                <a:gd name="connsiteY5" fmla="*/ 6134538 h 7379597"/>
                <a:gd name="connsiteX6" fmla="*/ 25175 w 3904253"/>
                <a:gd name="connsiteY6" fmla="*/ 6135809 h 7379597"/>
                <a:gd name="connsiteX7" fmla="*/ 2660465 w 3904253"/>
                <a:gd name="connsiteY7" fmla="*/ 3500519 h 7379597"/>
                <a:gd name="connsiteX8" fmla="*/ 2262279 w 3904253"/>
                <a:gd name="connsiteY8" fmla="*/ 2106967 h 7379597"/>
                <a:gd name="connsiteX9" fmla="*/ 2152377 w 3904253"/>
                <a:gd name="connsiteY9" fmla="*/ 1950420 h 7379597"/>
                <a:gd name="connsiteX10" fmla="*/ 1688123 w 3904253"/>
                <a:gd name="connsiteY10" fmla="*/ 0 h 7379597"/>
                <a:gd name="connsiteX11" fmla="*/ 1874174 w 3904253"/>
                <a:gd name="connsiteY11" fmla="*/ 89625 h 7379597"/>
                <a:gd name="connsiteX12" fmla="*/ 2022866 w 3904253"/>
                <a:gd name="connsiteY12" fmla="*/ 176920 h 7379597"/>
                <a:gd name="connsiteX13" fmla="*/ 1688123 w 3904253"/>
                <a:gd name="connsiteY13" fmla="*/ 315533 h 737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4253" h="7379597">
                  <a:moveTo>
                    <a:pt x="3326438" y="1464258"/>
                  </a:moveTo>
                  <a:lnTo>
                    <a:pt x="3342666" y="1489076"/>
                  </a:lnTo>
                  <a:cubicBezTo>
                    <a:pt x="3699035" y="2075581"/>
                    <a:pt x="3904253" y="2764084"/>
                    <a:pt x="3904253" y="3500519"/>
                  </a:cubicBezTo>
                  <a:cubicBezTo>
                    <a:pt x="3904253" y="5642875"/>
                    <a:pt x="2167531" y="7379597"/>
                    <a:pt x="25175" y="7379597"/>
                  </a:cubicBezTo>
                  <a:lnTo>
                    <a:pt x="0" y="7378961"/>
                  </a:lnTo>
                  <a:lnTo>
                    <a:pt x="0" y="6134538"/>
                  </a:lnTo>
                  <a:lnTo>
                    <a:pt x="25175" y="6135809"/>
                  </a:lnTo>
                  <a:cubicBezTo>
                    <a:pt x="1480605" y="6135809"/>
                    <a:pt x="2660465" y="4955949"/>
                    <a:pt x="2660465" y="3500519"/>
                  </a:cubicBezTo>
                  <a:cubicBezTo>
                    <a:pt x="2660465" y="2988845"/>
                    <a:pt x="2514639" y="2511230"/>
                    <a:pt x="2262279" y="2106967"/>
                  </a:cubicBezTo>
                  <a:lnTo>
                    <a:pt x="2152377" y="1950420"/>
                  </a:lnTo>
                  <a:close/>
                  <a:moveTo>
                    <a:pt x="1688123" y="0"/>
                  </a:moveTo>
                  <a:lnTo>
                    <a:pt x="1874174" y="89625"/>
                  </a:lnTo>
                  <a:lnTo>
                    <a:pt x="2022866" y="176920"/>
                  </a:lnTo>
                  <a:lnTo>
                    <a:pt x="1688123" y="3155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2" name="Ελεύθερη σχεδίαση: Σχήμα 20">
              <a:extLst>
                <a:ext uri="{FF2B5EF4-FFF2-40B4-BE49-F238E27FC236}">
                  <a16:creationId xmlns:a16="http://schemas.microsoft.com/office/drawing/2014/main" id="{F7AF4D56-EE54-3F1C-4182-02D8FA07F5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341" y="-633046"/>
              <a:ext cx="7169608" cy="3868729"/>
            </a:xfrm>
            <a:custGeom>
              <a:avLst/>
              <a:gdLst>
                <a:gd name="connsiteX0" fmla="*/ 3878816 w 7169608"/>
                <a:gd name="connsiteY0" fmla="*/ 0 h 3868729"/>
                <a:gd name="connsiteX1" fmla="*/ 7095409 w 7169608"/>
                <a:gd name="connsiteY1" fmla="*/ 1710249 h 3868729"/>
                <a:gd name="connsiteX2" fmla="*/ 7169608 w 7169608"/>
                <a:gd name="connsiteY2" fmla="*/ 1825989 h 3868729"/>
                <a:gd name="connsiteX3" fmla="*/ 5998800 w 7169608"/>
                <a:gd name="connsiteY3" fmla="*/ 2318419 h 3868729"/>
                <a:gd name="connsiteX4" fmla="*/ 5912334 w 7169608"/>
                <a:gd name="connsiteY4" fmla="*/ 2202789 h 3868729"/>
                <a:gd name="connsiteX5" fmla="*/ 3878816 w 7169608"/>
                <a:gd name="connsiteY5" fmla="*/ 1243788 h 3868729"/>
                <a:gd name="connsiteX6" fmla="*/ 1257132 w 7169608"/>
                <a:gd name="connsiteY6" fmla="*/ 3609635 h 3868729"/>
                <a:gd name="connsiteX7" fmla="*/ 1244049 w 7169608"/>
                <a:gd name="connsiteY7" fmla="*/ 3868729 h 3868729"/>
                <a:gd name="connsiteX8" fmla="*/ 0 w 7169608"/>
                <a:gd name="connsiteY8" fmla="*/ 3868729 h 3868729"/>
                <a:gd name="connsiteX9" fmla="*/ 4786 w 7169608"/>
                <a:gd name="connsiteY9" fmla="*/ 3679462 h 3868729"/>
                <a:gd name="connsiteX10" fmla="*/ 3878816 w 7169608"/>
                <a:gd name="connsiteY10" fmla="*/ 0 h 3868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69608" h="3868729">
                  <a:moveTo>
                    <a:pt x="3878816" y="0"/>
                  </a:moveTo>
                  <a:cubicBezTo>
                    <a:pt x="5217789" y="0"/>
                    <a:pt x="6398310" y="678407"/>
                    <a:pt x="7095409" y="1710249"/>
                  </a:cubicBezTo>
                  <a:lnTo>
                    <a:pt x="7169608" y="1825989"/>
                  </a:lnTo>
                  <a:lnTo>
                    <a:pt x="5998800" y="2318419"/>
                  </a:lnTo>
                  <a:lnTo>
                    <a:pt x="5912334" y="2202789"/>
                  </a:lnTo>
                  <a:cubicBezTo>
                    <a:pt x="5428983" y="1617104"/>
                    <a:pt x="4697495" y="1243788"/>
                    <a:pt x="3878816" y="1243788"/>
                  </a:cubicBezTo>
                  <a:cubicBezTo>
                    <a:pt x="2514351" y="1243788"/>
                    <a:pt x="1392085" y="2280775"/>
                    <a:pt x="1257132" y="3609635"/>
                  </a:cubicBezTo>
                  <a:lnTo>
                    <a:pt x="1244049" y="3868729"/>
                  </a:lnTo>
                  <a:lnTo>
                    <a:pt x="0" y="3868729"/>
                  </a:lnTo>
                  <a:lnTo>
                    <a:pt x="4786" y="3679462"/>
                  </a:lnTo>
                  <a:cubicBezTo>
                    <a:pt x="108680" y="1629873"/>
                    <a:pt x="1803409" y="0"/>
                    <a:pt x="38788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" name="Οβάλ 18">
              <a:extLst>
                <a:ext uri="{FF2B5EF4-FFF2-40B4-BE49-F238E27FC236}">
                  <a16:creationId xmlns:a16="http://schemas.microsoft.com/office/drawing/2014/main" id="{583BF4F4-3A2D-B984-BDC2-BEB19959B539}"/>
                </a:ext>
              </a:extLst>
            </p:cNvPr>
            <p:cNvSpPr/>
            <p:nvPr/>
          </p:nvSpPr>
          <p:spPr>
            <a:xfrm>
              <a:off x="7180538" y="5779611"/>
              <a:ext cx="1360800" cy="1360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2F8592FE-B8BF-41EA-A5B9-6BB927069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24" y="2394780"/>
            <a:ext cx="4581998" cy="178001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8660A3-C180-9D25-DC54-1A2BFD70C0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58" y="5528917"/>
            <a:ext cx="2581693" cy="10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 hidden="1">
            <a:extLst>
              <a:ext uri="{FF2B5EF4-FFF2-40B4-BE49-F238E27FC236}">
                <a16:creationId xmlns:a16="http://schemas.microsoft.com/office/drawing/2014/main" id="{12C6399A-1A51-684B-B319-02D52F8701B3}"/>
              </a:ext>
            </a:extLst>
          </p:cNvPr>
          <p:cNvGrpSpPr/>
          <p:nvPr/>
        </p:nvGrpSpPr>
        <p:grpSpPr>
          <a:xfrm>
            <a:off x="4515402" y="4659747"/>
            <a:ext cx="6010517" cy="1696218"/>
            <a:chOff x="1905773" y="4766380"/>
            <a:chExt cx="6010517" cy="1696218"/>
          </a:xfrm>
        </p:grpSpPr>
        <p:grpSp>
          <p:nvGrpSpPr>
            <p:cNvPr id="41" name="Ομάδα 40">
              <a:extLst>
                <a:ext uri="{FF2B5EF4-FFF2-40B4-BE49-F238E27FC236}">
                  <a16:creationId xmlns:a16="http://schemas.microsoft.com/office/drawing/2014/main" id="{064BB408-076F-A84A-A497-7BF5334A9CC4}"/>
                </a:ext>
              </a:extLst>
            </p:cNvPr>
            <p:cNvGrpSpPr/>
            <p:nvPr/>
          </p:nvGrpSpPr>
          <p:grpSpPr>
            <a:xfrm>
              <a:off x="1905773" y="4766380"/>
              <a:ext cx="6010517" cy="1696218"/>
              <a:chOff x="1905773" y="4766380"/>
              <a:chExt cx="6010517" cy="1696218"/>
            </a:xfrm>
          </p:grpSpPr>
          <p:sp>
            <p:nvSpPr>
              <p:cNvPr id="28" name="Ισοσκελές τρίγωνο 27">
                <a:extLst>
                  <a:ext uri="{FF2B5EF4-FFF2-40B4-BE49-F238E27FC236}">
                    <a16:creationId xmlns:a16="http://schemas.microsoft.com/office/drawing/2014/main" id="{7556758E-DEC3-15C6-B404-DE029E689706}"/>
                  </a:ext>
                </a:extLst>
              </p:cNvPr>
              <p:cNvSpPr/>
              <p:nvPr/>
            </p:nvSpPr>
            <p:spPr>
              <a:xfrm rot="16200000">
                <a:off x="1605470" y="5066683"/>
                <a:ext cx="1696218" cy="1095612"/>
              </a:xfrm>
              <a:prstGeom prst="triangle">
                <a:avLst>
                  <a:gd name="adj" fmla="val 54649"/>
                </a:avLst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Ορθογώνιο 28">
                <a:extLst>
                  <a:ext uri="{FF2B5EF4-FFF2-40B4-BE49-F238E27FC236}">
                    <a16:creationId xmlns:a16="http://schemas.microsoft.com/office/drawing/2014/main" id="{FE229BC6-4588-FB03-D614-C82CC504DEB7}"/>
                  </a:ext>
                </a:extLst>
              </p:cNvPr>
              <p:cNvSpPr/>
              <p:nvPr/>
            </p:nvSpPr>
            <p:spPr>
              <a:xfrm>
                <a:off x="2990215" y="4766380"/>
                <a:ext cx="4926075" cy="1696218"/>
              </a:xfrm>
              <a:prstGeom prst="rect">
                <a:avLst/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D484E7-CCC0-EC21-BCE2-DF0F9C711E38}"/>
                </a:ext>
              </a:extLst>
            </p:cNvPr>
            <p:cNvSpPr txBox="1"/>
            <p:nvPr/>
          </p:nvSpPr>
          <p:spPr>
            <a:xfrm>
              <a:off x="3160555" y="4894031"/>
              <a:ext cx="4541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200" dirty="0"/>
                <a:t>Μία άδεια για όλες τις εφαρμογές.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200" dirty="0"/>
                <a:t>Web-</a:t>
              </a:r>
              <a:r>
                <a:rPr lang="el-GR" sz="2200" dirty="0" err="1"/>
                <a:t>based</a:t>
              </a:r>
              <a:r>
                <a:rPr lang="el-GR" sz="2200" dirty="0"/>
                <a:t> </a:t>
              </a:r>
              <a:r>
                <a:rPr lang="el-GR" sz="2200" dirty="0" err="1"/>
                <a:t>Backup</a:t>
              </a:r>
              <a:r>
                <a:rPr lang="el-GR" sz="2200" dirty="0"/>
                <a:t> &amp; </a:t>
              </a:r>
              <a:r>
                <a:rPr lang="el-GR" sz="2200" dirty="0" err="1"/>
                <a:t>Restore</a:t>
              </a:r>
              <a:r>
                <a:rPr lang="el-GR" sz="2200" dirty="0"/>
                <a:t>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Restore to local </a:t>
              </a:r>
              <a:r>
                <a:rPr lang="en-US" sz="2200" dirty="0" err="1"/>
                <a:t>pst</a:t>
              </a:r>
              <a:r>
                <a:rPr lang="en-US" sz="2200" dirty="0"/>
                <a:t>, msg.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200" dirty="0"/>
                <a:t>Unlimited versioning.</a:t>
              </a:r>
              <a:endParaRPr lang="el-GR" sz="2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486E38-AD6F-CED6-DAA4-C3CE11F34A2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Backup Cloud </a:t>
            </a:r>
            <a:r>
              <a:rPr lang="el-GR" dirty="0"/>
              <a:t>εφαρμογών: </a:t>
            </a:r>
            <a:r>
              <a:rPr lang="en-US" b="1" dirty="0"/>
              <a:t>Microsoft365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1B8301-D3CB-10FA-FA22-F5D2A1660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51" name="Ομάδα 50">
            <a:extLst>
              <a:ext uri="{FF2B5EF4-FFF2-40B4-BE49-F238E27FC236}">
                <a16:creationId xmlns:a16="http://schemas.microsoft.com/office/drawing/2014/main" id="{939E84A4-C949-CFA2-7E74-0160368A6B8E}"/>
              </a:ext>
            </a:extLst>
          </p:cNvPr>
          <p:cNvGrpSpPr/>
          <p:nvPr/>
        </p:nvGrpSpPr>
        <p:grpSpPr>
          <a:xfrm>
            <a:off x="212117" y="1676076"/>
            <a:ext cx="11979883" cy="2450600"/>
            <a:chOff x="212117" y="1847737"/>
            <a:chExt cx="11979883" cy="2450600"/>
          </a:xfrm>
        </p:grpSpPr>
        <p:grpSp>
          <p:nvGrpSpPr>
            <p:cNvPr id="43" name="Ομάδα 42">
              <a:extLst>
                <a:ext uri="{FF2B5EF4-FFF2-40B4-BE49-F238E27FC236}">
                  <a16:creationId xmlns:a16="http://schemas.microsoft.com/office/drawing/2014/main" id="{93C3D43B-5D32-DFB4-5FAB-F53D812862DE}"/>
                </a:ext>
              </a:extLst>
            </p:cNvPr>
            <p:cNvGrpSpPr/>
            <p:nvPr/>
          </p:nvGrpSpPr>
          <p:grpSpPr>
            <a:xfrm>
              <a:off x="1858224" y="1847737"/>
              <a:ext cx="10333776" cy="2450600"/>
              <a:chOff x="1858224" y="1847737"/>
              <a:chExt cx="10333776" cy="2450600"/>
            </a:xfrm>
          </p:grpSpPr>
          <p:sp>
            <p:nvSpPr>
              <p:cNvPr id="25" name="Ορθογώνιο 24">
                <a:extLst>
                  <a:ext uri="{FF2B5EF4-FFF2-40B4-BE49-F238E27FC236}">
                    <a16:creationId xmlns:a16="http://schemas.microsoft.com/office/drawing/2014/main" id="{6CF4CF22-8D04-5673-A568-B9E68827560C}"/>
                  </a:ext>
                </a:extLst>
              </p:cNvPr>
              <p:cNvSpPr/>
              <p:nvPr/>
            </p:nvSpPr>
            <p:spPr>
              <a:xfrm>
                <a:off x="2942666" y="1847737"/>
                <a:ext cx="9249334" cy="2450600"/>
              </a:xfrm>
              <a:prstGeom prst="rect">
                <a:avLst/>
              </a:prstGeom>
              <a:solidFill>
                <a:srgbClr val="EBEE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2" name="Ομάδα 41">
                <a:extLst>
                  <a:ext uri="{FF2B5EF4-FFF2-40B4-BE49-F238E27FC236}">
                    <a16:creationId xmlns:a16="http://schemas.microsoft.com/office/drawing/2014/main" id="{9485D9A7-782C-C916-DDFC-FDD33FFC1770}"/>
                  </a:ext>
                </a:extLst>
              </p:cNvPr>
              <p:cNvGrpSpPr/>
              <p:nvPr/>
            </p:nvGrpSpPr>
            <p:grpSpPr>
              <a:xfrm>
                <a:off x="1858224" y="1847737"/>
                <a:ext cx="10038394" cy="2450600"/>
                <a:chOff x="1858224" y="1847737"/>
                <a:chExt cx="10038394" cy="2450600"/>
              </a:xfrm>
            </p:grpSpPr>
            <p:sp>
              <p:nvSpPr>
                <p:cNvPr id="27" name="Ισοσκελές τρίγωνο 26">
                  <a:extLst>
                    <a:ext uri="{FF2B5EF4-FFF2-40B4-BE49-F238E27FC236}">
                      <a16:creationId xmlns:a16="http://schemas.microsoft.com/office/drawing/2014/main" id="{29EF8D2D-9109-7776-2A85-26D4D8ECD89B}"/>
                    </a:ext>
                  </a:extLst>
                </p:cNvPr>
                <p:cNvSpPr/>
                <p:nvPr/>
              </p:nvSpPr>
              <p:spPr>
                <a:xfrm rot="16200000">
                  <a:off x="1180730" y="2525231"/>
                  <a:ext cx="2450600" cy="1095612"/>
                </a:xfrm>
                <a:prstGeom prst="triangle">
                  <a:avLst>
                    <a:gd name="adj" fmla="val 54649"/>
                  </a:avLst>
                </a:prstGeom>
                <a:solidFill>
                  <a:srgbClr val="EBEE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" name="Ορθογώνιο 12">
                  <a:extLst>
                    <a:ext uri="{FF2B5EF4-FFF2-40B4-BE49-F238E27FC236}">
                      <a16:creationId xmlns:a16="http://schemas.microsoft.com/office/drawing/2014/main" id="{61CEC95D-A79C-442C-82D8-AA4336B62D8C}"/>
                    </a:ext>
                  </a:extLst>
                </p:cNvPr>
                <p:cNvSpPr/>
                <p:nvPr/>
              </p:nvSpPr>
              <p:spPr>
                <a:xfrm>
                  <a:off x="2887172" y="1891723"/>
                  <a:ext cx="9009446" cy="23544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Πολιτική περιορισμένης διατήρησης δεδομένων</a:t>
                  </a:r>
                  <a:r>
                    <a:rPr lang="en-US" sz="2200" b="1" dirty="0"/>
                    <a:t>. </a:t>
                  </a:r>
                  <a:br>
                    <a:rPr lang="el-GR" sz="2200" b="1" dirty="0"/>
                  </a:br>
                  <a:r>
                    <a:rPr lang="el-GR" sz="2200" dirty="0"/>
                    <a:t>Η Microsoft συνήθως διατηρεί τα δεδομένα στο M365 για 14 ημέρες. </a:t>
                  </a:r>
                  <a:endParaRPr lang="en-US" sz="2200" dirty="0"/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Περιορισμένες δυνατότητες δημιουργίας αντιγράφων ασφαλείας.</a:t>
                  </a:r>
                  <a:r>
                    <a:rPr lang="en-US" sz="2200" b="1" dirty="0"/>
                    <a:t> </a:t>
                  </a:r>
                  <a:endParaRPr lang="el-GR" sz="2200" b="1" dirty="0"/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dirty="0"/>
                    <a:t>Η διαγραφή αρχείων, οι κακόβουλες ενέργειες και τα σφάλματα λογισμικού μπορούν να οδηγήσουν σε απώλεια δεδομένων. </a:t>
                  </a:r>
                </a:p>
                <a:p>
                  <a:pPr marL="92075">
                    <a:spcAft>
                      <a:spcPts val="600"/>
                    </a:spcAft>
                  </a:pPr>
                  <a:r>
                    <a:rPr lang="el-GR" sz="2200" b="1" dirty="0"/>
                    <a:t>Προστασία από απειλές </a:t>
                  </a:r>
                  <a:r>
                    <a:rPr lang="el-GR" sz="2200" dirty="0"/>
                    <a:t>(</a:t>
                  </a:r>
                  <a:r>
                    <a:rPr lang="en-GB" sz="2200" dirty="0"/>
                    <a:t>malware, spam, ransomware</a:t>
                  </a:r>
                  <a:r>
                    <a:rPr lang="el-GR" sz="2200" dirty="0"/>
                    <a:t>)</a:t>
                  </a:r>
                  <a:r>
                    <a:rPr lang="en-GB" sz="2200" dirty="0"/>
                    <a:t>.</a:t>
                  </a:r>
                </a:p>
              </p:txBody>
            </p:sp>
          </p:grpSp>
        </p:grpSp>
        <p:grpSp>
          <p:nvGrpSpPr>
            <p:cNvPr id="20" name="Ομάδα 19">
              <a:extLst>
                <a:ext uri="{FF2B5EF4-FFF2-40B4-BE49-F238E27FC236}">
                  <a16:creationId xmlns:a16="http://schemas.microsoft.com/office/drawing/2014/main" id="{E73C28FD-E1F2-E658-2656-FB7AA0C06FBE}"/>
                </a:ext>
              </a:extLst>
            </p:cNvPr>
            <p:cNvGrpSpPr/>
            <p:nvPr/>
          </p:nvGrpSpPr>
          <p:grpSpPr>
            <a:xfrm>
              <a:off x="212117" y="2036489"/>
              <a:ext cx="2652409" cy="2178642"/>
              <a:chOff x="1974304" y="-642604"/>
              <a:chExt cx="2652409" cy="2178642"/>
            </a:xfrm>
          </p:grpSpPr>
          <p:sp>
            <p:nvSpPr>
              <p:cNvPr id="17" name="Οβάλ 16">
                <a:extLst>
                  <a:ext uri="{FF2B5EF4-FFF2-40B4-BE49-F238E27FC236}">
                    <a16:creationId xmlns:a16="http://schemas.microsoft.com/office/drawing/2014/main" id="{95342CEF-61A4-B3C7-8911-39865FFC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32755" y="-642604"/>
                <a:ext cx="2178642" cy="2178642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26061D-7FC1-AC98-FA95-C9A322CEDF5A}"/>
                  </a:ext>
                </a:extLst>
              </p:cNvPr>
              <p:cNvSpPr txBox="1"/>
              <p:nvPr/>
            </p:nvSpPr>
            <p:spPr>
              <a:xfrm>
                <a:off x="1974304" y="135"/>
                <a:ext cx="265240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chemeClr val="bg1"/>
                    </a:solidFill>
                  </a:rPr>
                  <a:t>Γιατί </a:t>
                </a:r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l-GR" sz="2400" b="1" dirty="0">
                    <a:solidFill>
                      <a:schemeClr val="bg1"/>
                    </a:solidFill>
                  </a:rPr>
                  <a:t>χρειάζεται;</a:t>
                </a:r>
              </a:p>
            </p:txBody>
          </p:sp>
        </p:grpSp>
      </p:grpSp>
      <p:sp>
        <p:nvSpPr>
          <p:cNvPr id="24" name="Ορθογώνιο: Στρογγύλεμα γωνιών 23" hidden="1">
            <a:extLst>
              <a:ext uri="{FF2B5EF4-FFF2-40B4-BE49-F238E27FC236}">
                <a16:creationId xmlns:a16="http://schemas.microsoft.com/office/drawing/2014/main" id="{1970B42F-024F-5620-79EC-677D7B070493}"/>
              </a:ext>
            </a:extLst>
          </p:cNvPr>
          <p:cNvSpPr/>
          <p:nvPr/>
        </p:nvSpPr>
        <p:spPr>
          <a:xfrm>
            <a:off x="2086531" y="4941076"/>
            <a:ext cx="3157200" cy="129287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bg1"/>
                </a:solidFill>
              </a:rPr>
              <a:t>Χαρακτηριστικά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Backup365</a:t>
            </a:r>
            <a:endParaRPr lang="el-GR" sz="2400" dirty="0">
              <a:solidFill>
                <a:schemeClr val="bg1"/>
              </a:solidFill>
            </a:endParaRP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7C34A5F4-AA14-C874-903E-F2FCFEF96E52}"/>
              </a:ext>
            </a:extLst>
          </p:cNvPr>
          <p:cNvGrpSpPr/>
          <p:nvPr/>
        </p:nvGrpSpPr>
        <p:grpSpPr>
          <a:xfrm rot="10800000">
            <a:off x="-2" y="4574085"/>
            <a:ext cx="12192001" cy="1980000"/>
            <a:chOff x="-10845587" y="4766380"/>
            <a:chExt cx="19428659" cy="1980000"/>
          </a:xfrm>
        </p:grpSpPr>
        <p:sp>
          <p:nvSpPr>
            <p:cNvPr id="48" name="Ισοσκελές τρίγωνο 47">
              <a:extLst>
                <a:ext uri="{FF2B5EF4-FFF2-40B4-BE49-F238E27FC236}">
                  <a16:creationId xmlns:a16="http://schemas.microsoft.com/office/drawing/2014/main" id="{A53E9DE0-E9DF-9B40-6D60-D7103804317D}"/>
                </a:ext>
              </a:extLst>
            </p:cNvPr>
            <p:cNvSpPr/>
            <p:nvPr/>
          </p:nvSpPr>
          <p:spPr>
            <a:xfrm rot="16200000">
              <a:off x="1997575" y="5208574"/>
              <a:ext cx="1979999" cy="1095612"/>
            </a:xfrm>
            <a:prstGeom prst="triangle">
              <a:avLst>
                <a:gd name="adj" fmla="val 54649"/>
              </a:avLst>
            </a:prstGeom>
            <a:solidFill>
              <a:srgbClr val="EBEE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Ορθογώνιο 48">
              <a:extLst>
                <a:ext uri="{FF2B5EF4-FFF2-40B4-BE49-F238E27FC236}">
                  <a16:creationId xmlns:a16="http://schemas.microsoft.com/office/drawing/2014/main" id="{EDC0C082-3033-D69A-A236-AD9640FDC60F}"/>
                </a:ext>
              </a:extLst>
            </p:cNvPr>
            <p:cNvSpPr/>
            <p:nvPr/>
          </p:nvSpPr>
          <p:spPr>
            <a:xfrm>
              <a:off x="-10845587" y="4766380"/>
              <a:ext cx="19428659" cy="1980000"/>
            </a:xfrm>
            <a:prstGeom prst="rect">
              <a:avLst/>
            </a:prstGeom>
            <a:solidFill>
              <a:srgbClr val="EBEE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E42C5E-19C4-B8A3-82FB-A1385826517B}"/>
              </a:ext>
            </a:extLst>
          </p:cNvPr>
          <p:cNvSpPr txBox="1"/>
          <p:nvPr/>
        </p:nvSpPr>
        <p:spPr>
          <a:xfrm>
            <a:off x="182163" y="5024153"/>
            <a:ext cx="3062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/>
              <a:t>Χαρακτηριστικά </a:t>
            </a:r>
            <a:r>
              <a:rPr lang="en-US" sz="3000" b="1" dirty="0"/>
              <a:t>Backup365</a:t>
            </a:r>
            <a:endParaRPr lang="el-GR" sz="3000" b="1" dirty="0"/>
          </a:p>
        </p:txBody>
      </p:sp>
      <p:sp>
        <p:nvSpPr>
          <p:cNvPr id="50" name="Ορθογώνιο: Στρογγύλεμα γωνιών 49" hidden="1">
            <a:extLst>
              <a:ext uri="{FF2B5EF4-FFF2-40B4-BE49-F238E27FC236}">
                <a16:creationId xmlns:a16="http://schemas.microsoft.com/office/drawing/2014/main" id="{9A36FC5C-EF20-CDCF-89A6-59202CC432F9}"/>
              </a:ext>
            </a:extLst>
          </p:cNvPr>
          <p:cNvSpPr/>
          <p:nvPr/>
        </p:nvSpPr>
        <p:spPr>
          <a:xfrm>
            <a:off x="4264559" y="4610085"/>
            <a:ext cx="9789066" cy="194400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l-GR" sz="2400" dirty="0"/>
              <a:t>Μία άδεια για όλες τις εφαρμογές.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l-GR" sz="2400" dirty="0"/>
              <a:t>Web-</a:t>
            </a:r>
            <a:r>
              <a:rPr lang="el-GR" sz="2400" dirty="0" err="1"/>
              <a:t>based</a:t>
            </a:r>
            <a:r>
              <a:rPr lang="el-GR" sz="2400" dirty="0"/>
              <a:t> </a:t>
            </a:r>
            <a:r>
              <a:rPr lang="el-GR" sz="2400" dirty="0" err="1"/>
              <a:t>Backup</a:t>
            </a:r>
            <a:r>
              <a:rPr lang="el-GR" sz="2400" dirty="0"/>
              <a:t> &amp; </a:t>
            </a:r>
            <a:r>
              <a:rPr lang="el-GR" sz="2400" dirty="0" err="1"/>
              <a:t>Restore</a:t>
            </a:r>
            <a:r>
              <a:rPr lang="el-GR" sz="2400" dirty="0"/>
              <a:t>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2400" dirty="0"/>
              <a:t>Restore to local </a:t>
            </a:r>
            <a:r>
              <a:rPr lang="en-US" sz="2400" dirty="0" err="1"/>
              <a:t>pst</a:t>
            </a:r>
            <a:r>
              <a:rPr lang="en-US" sz="2400" dirty="0"/>
              <a:t>, msg.</a:t>
            </a:r>
          </a:p>
          <a:p>
            <a:pPr marL="717550" indent="-352425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2400" dirty="0"/>
              <a:t>Unlimited versioning.</a:t>
            </a:r>
            <a:endParaRPr lang="el-GR" sz="2400" dirty="0"/>
          </a:p>
        </p:txBody>
      </p: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7F94FC1E-7E62-F0C9-367A-B9097BD36E68}"/>
              </a:ext>
            </a:extLst>
          </p:cNvPr>
          <p:cNvGrpSpPr/>
          <p:nvPr/>
        </p:nvGrpSpPr>
        <p:grpSpPr>
          <a:xfrm>
            <a:off x="3227444" y="5609001"/>
            <a:ext cx="8503041" cy="724008"/>
            <a:chOff x="3227445" y="5483321"/>
            <a:chExt cx="8503041" cy="724008"/>
          </a:xfrm>
        </p:grpSpPr>
        <p:sp>
          <p:nvSpPr>
            <p:cNvPr id="54" name="Ορθογώνιο: Στρογγύλεμα γωνιών 53">
              <a:extLst>
                <a:ext uri="{FF2B5EF4-FFF2-40B4-BE49-F238E27FC236}">
                  <a16:creationId xmlns:a16="http://schemas.microsoft.com/office/drawing/2014/main" id="{5975447B-1913-C9C8-DEA9-B89DF7AF2225}"/>
                </a:ext>
              </a:extLst>
            </p:cNvPr>
            <p:cNvSpPr/>
            <p:nvPr/>
          </p:nvSpPr>
          <p:spPr>
            <a:xfrm>
              <a:off x="3227445" y="5483321"/>
              <a:ext cx="4744800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8425" indent="-14288" algn="ctr">
                <a:tabLst>
                  <a:tab pos="0" algn="l"/>
                </a:tabLst>
              </a:pPr>
              <a:r>
                <a:rPr lang="en-US" sz="2200" b="1" dirty="0"/>
                <a:t>Web-based Backup &amp; Restore.  </a:t>
              </a:r>
            </a:p>
          </p:txBody>
        </p:sp>
        <p:sp>
          <p:nvSpPr>
            <p:cNvPr id="55" name="Ορθογώνιο: Στρογγύλεμα γωνιών 54">
              <a:extLst>
                <a:ext uri="{FF2B5EF4-FFF2-40B4-BE49-F238E27FC236}">
                  <a16:creationId xmlns:a16="http://schemas.microsoft.com/office/drawing/2014/main" id="{F432CDD3-D500-1787-8190-3BD2826A3602}"/>
                </a:ext>
              </a:extLst>
            </p:cNvPr>
            <p:cNvSpPr/>
            <p:nvPr/>
          </p:nvSpPr>
          <p:spPr>
            <a:xfrm>
              <a:off x="8211148" y="5497363"/>
              <a:ext cx="3519338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n-US" sz="2200" b="1" dirty="0"/>
                <a:t>Restore to local </a:t>
              </a:r>
              <a:r>
                <a:rPr lang="en-US" sz="2200" b="1" dirty="0" err="1"/>
                <a:t>pst</a:t>
              </a:r>
              <a:r>
                <a:rPr lang="en-US" sz="2200" b="1" dirty="0"/>
                <a:t>, msg.</a:t>
              </a:r>
            </a:p>
          </p:txBody>
        </p:sp>
      </p:grpSp>
      <p:grpSp>
        <p:nvGrpSpPr>
          <p:cNvPr id="58" name="Ομάδα 57">
            <a:extLst>
              <a:ext uri="{FF2B5EF4-FFF2-40B4-BE49-F238E27FC236}">
                <a16:creationId xmlns:a16="http://schemas.microsoft.com/office/drawing/2014/main" id="{8E3953C8-4C5D-F42C-6EDF-52C1043A1799}"/>
              </a:ext>
            </a:extLst>
          </p:cNvPr>
          <p:cNvGrpSpPr/>
          <p:nvPr/>
        </p:nvGrpSpPr>
        <p:grpSpPr>
          <a:xfrm>
            <a:off x="3260905" y="4719270"/>
            <a:ext cx="8469580" cy="713363"/>
            <a:chOff x="3584463" y="4669764"/>
            <a:chExt cx="8469580" cy="713363"/>
          </a:xfrm>
        </p:grpSpPr>
        <p:sp>
          <p:nvSpPr>
            <p:cNvPr id="52" name="Ορθογώνιο: Στρογγύλεμα γωνιών 51">
              <a:extLst>
                <a:ext uri="{FF2B5EF4-FFF2-40B4-BE49-F238E27FC236}">
                  <a16:creationId xmlns:a16="http://schemas.microsoft.com/office/drawing/2014/main" id="{BE214EE1-4A78-DF21-257C-1D2A850F3C20}"/>
                </a:ext>
              </a:extLst>
            </p:cNvPr>
            <p:cNvSpPr/>
            <p:nvPr/>
          </p:nvSpPr>
          <p:spPr>
            <a:xfrm>
              <a:off x="3584463" y="4669764"/>
              <a:ext cx="4744484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l-GR" sz="2200" b="1" dirty="0"/>
                <a:t>Μία άδεια για όλες τις εφαρμογές.</a:t>
              </a:r>
            </a:p>
          </p:txBody>
        </p:sp>
        <p:sp>
          <p:nvSpPr>
            <p:cNvPr id="56" name="Ορθογώνιο: Στρογγύλεμα γωνιών 55">
              <a:extLst>
                <a:ext uri="{FF2B5EF4-FFF2-40B4-BE49-F238E27FC236}">
                  <a16:creationId xmlns:a16="http://schemas.microsoft.com/office/drawing/2014/main" id="{7511D8D4-29E0-7025-CE30-7259FA22FD53}"/>
                </a:ext>
              </a:extLst>
            </p:cNvPr>
            <p:cNvSpPr/>
            <p:nvPr/>
          </p:nvSpPr>
          <p:spPr>
            <a:xfrm>
              <a:off x="8533243" y="4673161"/>
              <a:ext cx="3520800" cy="709966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algn="ctr">
                <a:tabLst>
                  <a:tab pos="801688" algn="l"/>
                </a:tabLst>
              </a:pPr>
              <a:r>
                <a:rPr lang="en-US" sz="2200" b="1" dirty="0"/>
                <a:t>Unlimited versioning.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3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A17CD9A1-0BFE-CB45-CA9F-E1E29ABC5BBC}"/>
              </a:ext>
            </a:extLst>
          </p:cNvPr>
          <p:cNvCxnSpPr>
            <a:cxnSpLocks/>
          </p:cNvCxnSpPr>
          <p:nvPr/>
        </p:nvCxnSpPr>
        <p:spPr>
          <a:xfrm>
            <a:off x="1985821" y="3032576"/>
            <a:ext cx="0" cy="2534521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Κύριες λειτουργίες του 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B751A216-E572-9B0E-2827-3D963F612B39}"/>
              </a:ext>
            </a:extLst>
          </p:cNvPr>
          <p:cNvGrpSpPr/>
          <p:nvPr/>
        </p:nvGrpSpPr>
        <p:grpSpPr>
          <a:xfrm>
            <a:off x="362831" y="2261615"/>
            <a:ext cx="12217772" cy="1040589"/>
            <a:chOff x="362831" y="2261615"/>
            <a:chExt cx="12217772" cy="1040589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1709" y="2261615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0848" y="2297289"/>
              <a:ext cx="7485118" cy="10049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Δυνατότητα λήψης </a:t>
              </a:r>
              <a:r>
                <a:rPr lang="el-GR" sz="2000" dirty="0" err="1"/>
                <a:t>backup</a:t>
              </a:r>
              <a:r>
                <a:rPr lang="el-GR" sz="2000" dirty="0"/>
                <a:t> όλων των εταιρικών σας δεδομένων, όπου και αν βρίσκονται (τοπικά ή στο σύννεφο) και αποθήκευση είτε τοπικά είτε στο σύννεφο (</a:t>
              </a:r>
              <a:r>
                <a:rPr lang="el-GR" sz="2000" dirty="0" err="1"/>
                <a:t>datacenter</a:t>
              </a:r>
              <a:r>
                <a:rPr lang="el-GR" sz="2000" dirty="0"/>
                <a:t> του Backup365 ή τρίτου).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2831" y="2275698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Anywhere-to-anywhere backup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E1720336-B1D6-884C-AC2E-B51F7B185EA9}"/>
              </a:ext>
            </a:extLst>
          </p:cNvPr>
          <p:cNvGrpSpPr/>
          <p:nvPr/>
        </p:nvGrpSpPr>
        <p:grpSpPr>
          <a:xfrm>
            <a:off x="361587" y="3713161"/>
            <a:ext cx="12182110" cy="936172"/>
            <a:chOff x="361587" y="3701250"/>
            <a:chExt cx="12182110" cy="936172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4802" y="3707443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923751" y="3812144"/>
              <a:ext cx="74122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Τοπικό αντίγραφο των δεδομένων σας σε </a:t>
              </a:r>
              <a:r>
                <a:rPr lang="en-US" sz="2000" dirty="0"/>
                <a:t>S</a:t>
              </a:r>
              <a:r>
                <a:rPr lang="el-GR" sz="2000" dirty="0" err="1"/>
                <a:t>erver</a:t>
              </a:r>
              <a:r>
                <a:rPr lang="el-GR" sz="2000" dirty="0"/>
                <a:t> ή NAS χωρίς περιορισμό</a:t>
              </a:r>
              <a:r>
                <a:rPr lang="en-US" sz="2000" dirty="0"/>
                <a:t> </a:t>
              </a:r>
              <a:r>
                <a:rPr lang="el-GR" sz="2000" dirty="0"/>
                <a:t>στον όγκο των δεδομένων.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1587" y="3701250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Απεριόριστο Τοπικό </a:t>
              </a:r>
              <a:r>
                <a:rPr lang="en-US" sz="2400" b="1" dirty="0">
                  <a:solidFill>
                    <a:schemeClr val="bg1"/>
                  </a:solidFill>
                </a:rPr>
                <a:t>backup </a:t>
              </a:r>
              <a:r>
                <a:rPr lang="el-GR" sz="2400" b="1" dirty="0">
                  <a:solidFill>
                    <a:schemeClr val="bg1"/>
                  </a:solidFill>
                </a:rPr>
                <a:t>δεδομένων</a:t>
              </a:r>
            </a:p>
          </p:txBody>
        </p:sp>
      </p:grp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233E90C8-373A-9990-D251-2BBCE14B665A}"/>
              </a:ext>
            </a:extLst>
          </p:cNvPr>
          <p:cNvGrpSpPr/>
          <p:nvPr/>
        </p:nvGrpSpPr>
        <p:grpSpPr>
          <a:xfrm>
            <a:off x="361587" y="5123791"/>
            <a:ext cx="12219014" cy="947775"/>
            <a:chOff x="361587" y="5060291"/>
            <a:chExt cx="12219014" cy="947775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4803" y="5078087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50847" y="5206579"/>
              <a:ext cx="7827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Επιλέξετε το τρόπο και το εύρος της ανάκτησης των δεδομένων σας</a:t>
              </a:r>
              <a:r>
                <a:rPr lang="en-US" sz="2000" dirty="0">
                  <a:latin typeface="+mn-lt"/>
                </a:rPr>
                <a:t>. </a:t>
              </a:r>
              <a:r>
                <a:rPr lang="el-GR" sz="2000" dirty="0">
                  <a:latin typeface="+mn-lt"/>
                </a:rPr>
                <a:t>Πλήρης ανάκτηση δεδομένων</a:t>
              </a:r>
              <a:r>
                <a:rPr lang="en-US" sz="2000" dirty="0">
                  <a:latin typeface="+mn-lt"/>
                </a:rPr>
                <a:t> </a:t>
              </a:r>
              <a:r>
                <a:rPr lang="el-GR" sz="2000" dirty="0"/>
                <a:t>ή επιλεκτική για συγκεκριμένα αρχεία .</a:t>
              </a:r>
              <a:endParaRPr lang="en-US" sz="2000" dirty="0"/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1587" y="5060291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</a:rPr>
                <a:t>Ευέλικτες επιλογές ανάκτησης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901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59B5E3F9-E114-931D-9776-579B287CC306}"/>
              </a:ext>
            </a:extLst>
          </p:cNvPr>
          <p:cNvCxnSpPr>
            <a:cxnSpLocks/>
          </p:cNvCxnSpPr>
          <p:nvPr/>
        </p:nvCxnSpPr>
        <p:spPr>
          <a:xfrm>
            <a:off x="1985821" y="2247900"/>
            <a:ext cx="0" cy="3898900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Κύριες λειτουργίες του 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10E01F8B-56D5-0D0F-15EC-9B58B3872039}"/>
              </a:ext>
            </a:extLst>
          </p:cNvPr>
          <p:cNvGrpSpPr/>
          <p:nvPr/>
        </p:nvGrpSpPr>
        <p:grpSpPr>
          <a:xfrm>
            <a:off x="367929" y="1908621"/>
            <a:ext cx="12217772" cy="947509"/>
            <a:chOff x="367929" y="1908621"/>
            <a:chExt cx="12217772" cy="947509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6807" y="1908621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5945" y="1944295"/>
              <a:ext cx="7827561" cy="911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Αυτόματη δημιουργία αντιγράφων ασφαλείας κάθε φορά που γίνεται αλλαγή σε αρχεία ή φακέλους που έχετε ορίσει.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7929" y="1922704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Continuous Data Protection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CC7DFE18-8FA3-9AED-D584-00C7FCB330D1}"/>
              </a:ext>
            </a:extLst>
          </p:cNvPr>
          <p:cNvGrpSpPr/>
          <p:nvPr/>
        </p:nvGrpSpPr>
        <p:grpSpPr>
          <a:xfrm>
            <a:off x="366685" y="3112280"/>
            <a:ext cx="12182110" cy="1015663"/>
            <a:chOff x="366685" y="3299800"/>
            <a:chExt cx="12182110" cy="1015663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9900" y="3354449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877185" y="3299800"/>
              <a:ext cx="78275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Δυνατότητα </a:t>
              </a:r>
              <a:r>
                <a:rPr lang="el-GR" sz="2000" dirty="0" err="1"/>
                <a:t>restore</a:t>
              </a:r>
              <a:r>
                <a:rPr lang="el-GR" sz="2000" dirty="0"/>
                <a:t> ενός μόνο αρχείου που περιέχεται σε .</a:t>
              </a:r>
              <a:r>
                <a:rPr lang="el-GR" sz="2000" dirty="0" err="1"/>
                <a:t>zip</a:t>
              </a:r>
              <a:r>
                <a:rPr lang="el-GR" sz="2000" dirty="0"/>
                <a:t> ή .</a:t>
              </a:r>
              <a:r>
                <a:rPr lang="el-GR" sz="2000" dirty="0" err="1"/>
                <a:t>iso</a:t>
              </a:r>
              <a:r>
                <a:rPr lang="el-GR" sz="2000" dirty="0"/>
                <a:t> χωρίς να απαιτείται </a:t>
              </a:r>
              <a:r>
                <a:rPr lang="el-GR" sz="2000" dirty="0" err="1"/>
                <a:t>restore</a:t>
              </a:r>
              <a:r>
                <a:rPr lang="el-GR" sz="2000" dirty="0"/>
                <a:t> ολόκληρου του αρχείου .</a:t>
              </a:r>
              <a:r>
                <a:rPr lang="el-GR" sz="2000" dirty="0" err="1"/>
                <a:t>zip</a:t>
              </a:r>
              <a:r>
                <a:rPr lang="el-GR" sz="2000" dirty="0"/>
                <a:t> ή .</a:t>
              </a:r>
              <a:r>
                <a:rPr lang="el-GR" sz="2000" dirty="0" err="1"/>
                <a:t>iso</a:t>
              </a:r>
              <a:r>
                <a:rPr lang="el-GR" sz="2000" dirty="0"/>
                <a:t> (ισχύει και για </a:t>
              </a:r>
              <a:r>
                <a:rPr lang="el-GR" sz="2000" dirty="0" err="1"/>
                <a:t>restore</a:t>
              </a:r>
              <a:r>
                <a:rPr lang="el-GR" sz="2000" dirty="0"/>
                <a:t> αρχείων από VM).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6685" y="3348256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Granular Restore 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EDBF68C-DE82-D172-D915-7FA2DA96D30A}"/>
              </a:ext>
            </a:extLst>
          </p:cNvPr>
          <p:cNvGrpSpPr/>
          <p:nvPr/>
        </p:nvGrpSpPr>
        <p:grpSpPr>
          <a:xfrm>
            <a:off x="366685" y="4423109"/>
            <a:ext cx="12219014" cy="947775"/>
            <a:chOff x="366685" y="4707297"/>
            <a:chExt cx="12219014" cy="947775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9901" y="4725093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55945" y="4853585"/>
              <a:ext cx="78275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Δυνατότητα περιοδικών ελέγχων των αντιγράφων, για να εξασφαλιστεί η ακεραιότητα του </a:t>
              </a:r>
              <a:r>
                <a:rPr lang="el-GR" sz="2000" dirty="0" err="1">
                  <a:latin typeface="+mn-lt"/>
                </a:rPr>
                <a:t>Backup</a:t>
              </a:r>
              <a:r>
                <a:rPr lang="el-GR" sz="2000" dirty="0">
                  <a:latin typeface="+mn-lt"/>
                </a:rPr>
                <a:t>.</a:t>
              </a:r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6685" y="4707297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 Integrity Check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A9E91934-F6D0-19FF-7A92-2CA9E895A332}"/>
              </a:ext>
            </a:extLst>
          </p:cNvPr>
          <p:cNvGrpSpPr/>
          <p:nvPr/>
        </p:nvGrpSpPr>
        <p:grpSpPr>
          <a:xfrm>
            <a:off x="366685" y="5666050"/>
            <a:ext cx="12219014" cy="947775"/>
            <a:chOff x="324926" y="5881188"/>
            <a:chExt cx="12219014" cy="947775"/>
          </a:xfrm>
        </p:grpSpPr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E55FC4AD-47A8-8040-D13F-6C5F5BBD1D65}"/>
                </a:ext>
              </a:extLst>
            </p:cNvPr>
            <p:cNvSpPr/>
            <p:nvPr/>
          </p:nvSpPr>
          <p:spPr>
            <a:xfrm>
              <a:off x="2618142" y="5898984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885D44-4F5C-7E60-DEE0-D47E79A87FAB}"/>
                </a:ext>
              </a:extLst>
            </p:cNvPr>
            <p:cNvSpPr txBox="1"/>
            <p:nvPr/>
          </p:nvSpPr>
          <p:spPr>
            <a:xfrm>
              <a:off x="3835426" y="6007995"/>
              <a:ext cx="78905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Με τη εξάλειψη όμοιων δεδομένων, εξοικονομείται έως το 90 % του χώρου για </a:t>
              </a:r>
              <a:r>
                <a:rPr lang="el-GR" sz="2000" dirty="0" err="1">
                  <a:latin typeface="+mn-lt"/>
                </a:rPr>
                <a:t>Hyper</a:t>
              </a:r>
              <a:r>
                <a:rPr lang="el-GR" sz="2000" dirty="0">
                  <a:latin typeface="+mn-lt"/>
                </a:rPr>
                <a:t>-V &amp; </a:t>
              </a:r>
              <a:r>
                <a:rPr lang="el-GR" sz="2000" dirty="0" err="1">
                  <a:latin typeface="+mn-lt"/>
                </a:rPr>
                <a:t>VΜware</a:t>
              </a:r>
              <a:r>
                <a:rPr lang="el-GR" sz="2000" dirty="0">
                  <a:latin typeface="+mn-lt"/>
                </a:rPr>
                <a:t> και έως το 60% για </a:t>
              </a:r>
              <a:r>
                <a:rPr lang="el-GR" sz="2000" dirty="0" err="1">
                  <a:latin typeface="+mn-lt"/>
                </a:rPr>
                <a:t>databases</a:t>
              </a:r>
              <a:r>
                <a:rPr lang="el-GR" sz="2000" dirty="0">
                  <a:latin typeface="+mn-lt"/>
                </a:rPr>
                <a:t>.</a:t>
              </a:r>
            </a:p>
          </p:txBody>
        </p:sp>
        <p:sp>
          <p:nvSpPr>
            <p:cNvPr id="7" name="Ορθογώνιο: Στρογγύλεμα γωνιών 6">
              <a:extLst>
                <a:ext uri="{FF2B5EF4-FFF2-40B4-BE49-F238E27FC236}">
                  <a16:creationId xmlns:a16="http://schemas.microsoft.com/office/drawing/2014/main" id="{C5732E24-A667-301B-AA25-E9A945DE559D}"/>
                </a:ext>
              </a:extLst>
            </p:cNvPr>
            <p:cNvSpPr/>
            <p:nvPr/>
          </p:nvSpPr>
          <p:spPr>
            <a:xfrm>
              <a:off x="324926" y="5881188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 Deduplication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61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Ευθεία γραμμή σύνδεσης 107">
            <a:extLst>
              <a:ext uri="{FF2B5EF4-FFF2-40B4-BE49-F238E27FC236}">
                <a16:creationId xmlns:a16="http://schemas.microsoft.com/office/drawing/2014/main" id="{A17CD9A1-0BFE-CB45-CA9F-E1E29ABC5BBC}"/>
              </a:ext>
            </a:extLst>
          </p:cNvPr>
          <p:cNvCxnSpPr>
            <a:cxnSpLocks/>
          </p:cNvCxnSpPr>
          <p:nvPr/>
        </p:nvCxnSpPr>
        <p:spPr>
          <a:xfrm>
            <a:off x="1985821" y="3032576"/>
            <a:ext cx="0" cy="2534521"/>
          </a:xfrm>
          <a:prstGeom prst="line">
            <a:avLst/>
          </a:prstGeom>
          <a:ln w="50800" cap="rnd">
            <a:solidFill>
              <a:srgbClr val="FF534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C65B5DD-53F9-362C-D929-A15FE9345C01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Νέες λειτουργίες του </a:t>
            </a:r>
            <a:r>
              <a:rPr lang="en-US" dirty="0"/>
              <a:t>Backup365</a:t>
            </a:r>
          </a:p>
        </p:txBody>
      </p:sp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AD0C3E01-2BB2-8F99-2734-F9A69B6C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104" name="Ομάδα 103">
            <a:extLst>
              <a:ext uri="{FF2B5EF4-FFF2-40B4-BE49-F238E27FC236}">
                <a16:creationId xmlns:a16="http://schemas.microsoft.com/office/drawing/2014/main" id="{B751A216-E572-9B0E-2827-3D963F612B39}"/>
              </a:ext>
            </a:extLst>
          </p:cNvPr>
          <p:cNvGrpSpPr/>
          <p:nvPr/>
        </p:nvGrpSpPr>
        <p:grpSpPr>
          <a:xfrm>
            <a:off x="362831" y="2261615"/>
            <a:ext cx="12217772" cy="944062"/>
            <a:chOff x="362831" y="2261615"/>
            <a:chExt cx="12217772" cy="944062"/>
          </a:xfrm>
        </p:grpSpPr>
        <p:sp>
          <p:nvSpPr>
            <p:cNvPr id="101" name="Ορθογώνιο: Στρογγύλεμα γωνιών 100">
              <a:extLst>
                <a:ext uri="{FF2B5EF4-FFF2-40B4-BE49-F238E27FC236}">
                  <a16:creationId xmlns:a16="http://schemas.microsoft.com/office/drawing/2014/main" id="{91C89FAF-EB41-9CCF-9912-1FDB6C3DE6BF}"/>
                </a:ext>
              </a:extLst>
            </p:cNvPr>
            <p:cNvSpPr/>
            <p:nvPr/>
          </p:nvSpPr>
          <p:spPr>
            <a:xfrm>
              <a:off x="2691709" y="2261615"/>
              <a:ext cx="9888894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9F8C4D9A-70E1-6521-CB27-705B2853AE40}"/>
                </a:ext>
              </a:extLst>
            </p:cNvPr>
            <p:cNvSpPr txBox="1">
              <a:spLocks/>
            </p:cNvSpPr>
            <p:nvPr/>
          </p:nvSpPr>
          <p:spPr>
            <a:xfrm>
              <a:off x="3850847" y="2297290"/>
              <a:ext cx="7459179" cy="8795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l-GR" sz="2000" dirty="0"/>
                <a:t>Τα αντίγραφα ασφαλείας στο σύννεφο δεν μπορούν να αλλαχθούν, να διαγραφούν ή να κρυπτογραφηθούν χωρίς 2 </a:t>
              </a:r>
              <a:r>
                <a:rPr lang="el-GR" sz="2000" dirty="0" err="1"/>
                <a:t>factor</a:t>
              </a:r>
              <a:r>
                <a:rPr lang="el-GR" sz="2000" dirty="0"/>
                <a:t> </a:t>
              </a:r>
              <a:r>
                <a:rPr lang="el-GR" sz="2000" dirty="0" err="1"/>
                <a:t>authentication</a:t>
              </a:r>
              <a:r>
                <a:rPr lang="el-GR" sz="2000" dirty="0"/>
                <a:t>.</a:t>
              </a:r>
            </a:p>
          </p:txBody>
        </p:sp>
        <p:sp>
          <p:nvSpPr>
            <p:cNvPr id="92" name="Ορθογώνιο: Στρογγύλεμα γωνιών 91">
              <a:extLst>
                <a:ext uri="{FF2B5EF4-FFF2-40B4-BE49-F238E27FC236}">
                  <a16:creationId xmlns:a16="http://schemas.microsoft.com/office/drawing/2014/main" id="{FCC152BA-9339-280F-8F75-FEBB47518C1D}"/>
                </a:ext>
              </a:extLst>
            </p:cNvPr>
            <p:cNvSpPr/>
            <p:nvPr/>
          </p:nvSpPr>
          <p:spPr>
            <a:xfrm>
              <a:off x="362831" y="2275698"/>
              <a:ext cx="3157200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Immutable Backup</a:t>
              </a:r>
              <a:endParaRPr lang="el-G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Ομάδα 104">
            <a:extLst>
              <a:ext uri="{FF2B5EF4-FFF2-40B4-BE49-F238E27FC236}">
                <a16:creationId xmlns:a16="http://schemas.microsoft.com/office/drawing/2014/main" id="{E1720336-B1D6-884C-AC2E-B51F7B185EA9}"/>
              </a:ext>
            </a:extLst>
          </p:cNvPr>
          <p:cNvGrpSpPr/>
          <p:nvPr/>
        </p:nvGrpSpPr>
        <p:grpSpPr>
          <a:xfrm>
            <a:off x="361587" y="3713161"/>
            <a:ext cx="12182110" cy="936172"/>
            <a:chOff x="361587" y="3701250"/>
            <a:chExt cx="12182110" cy="936172"/>
          </a:xfrm>
        </p:grpSpPr>
        <p:sp>
          <p:nvSpPr>
            <p:cNvPr id="102" name="Ορθογώνιο: Στρογγύλεμα γωνιών 101">
              <a:extLst>
                <a:ext uri="{FF2B5EF4-FFF2-40B4-BE49-F238E27FC236}">
                  <a16:creationId xmlns:a16="http://schemas.microsoft.com/office/drawing/2014/main" id="{A5929D3E-51C1-173D-B455-FF9752A5AA9E}"/>
                </a:ext>
              </a:extLst>
            </p:cNvPr>
            <p:cNvSpPr/>
            <p:nvPr/>
          </p:nvSpPr>
          <p:spPr>
            <a:xfrm>
              <a:off x="2654802" y="3707443"/>
              <a:ext cx="9888895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Ορθογώνιο 5">
              <a:extLst>
                <a:ext uri="{FF2B5EF4-FFF2-40B4-BE49-F238E27FC236}">
                  <a16:creationId xmlns:a16="http://schemas.microsoft.com/office/drawing/2014/main" id="{45969615-8B95-1279-B6A7-D33FB4121974}"/>
                </a:ext>
              </a:extLst>
            </p:cNvPr>
            <p:cNvSpPr/>
            <p:nvPr/>
          </p:nvSpPr>
          <p:spPr>
            <a:xfrm>
              <a:off x="3923751" y="3812144"/>
              <a:ext cx="7827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</a:pPr>
              <a:r>
                <a:rPr lang="el-GR" sz="2000" dirty="0"/>
                <a:t>Προστασία του λειτουργικού </a:t>
              </a:r>
              <a:r>
                <a:rPr lang="el-GR" sz="2000" dirty="0" err="1"/>
                <a:t>Linux</a:t>
              </a:r>
              <a:r>
                <a:rPr lang="el-GR" sz="2000" dirty="0"/>
                <a:t> (Red </a:t>
              </a:r>
              <a:r>
                <a:rPr lang="el-GR" sz="2000" dirty="0" err="1"/>
                <a:t>Hat</a:t>
              </a:r>
              <a:r>
                <a:rPr lang="el-GR" sz="2000" dirty="0"/>
                <a:t>, </a:t>
              </a:r>
              <a:r>
                <a:rPr lang="el-GR" sz="2000" dirty="0" err="1"/>
                <a:t>CentOS</a:t>
              </a:r>
              <a:r>
                <a:rPr lang="el-GR" sz="2000" dirty="0"/>
                <a:t>, </a:t>
              </a:r>
              <a:r>
                <a:rPr lang="el-GR" sz="2000" dirty="0" err="1"/>
                <a:t>Ubuntu</a:t>
              </a:r>
              <a:r>
                <a:rPr lang="el-GR" sz="2000" dirty="0"/>
                <a:t> και </a:t>
              </a:r>
              <a:r>
                <a:rPr lang="el-GR" sz="2000" dirty="0" err="1"/>
                <a:t>Debian</a:t>
              </a:r>
              <a:r>
                <a:rPr lang="el-GR" sz="2000" dirty="0"/>
                <a:t>) τόσο σε φυσικό όσο και σε εικονικό περιβάλλον.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7" name="Ορθογώνιο: Στρογγύλεμα γωνιών 96">
              <a:extLst>
                <a:ext uri="{FF2B5EF4-FFF2-40B4-BE49-F238E27FC236}">
                  <a16:creationId xmlns:a16="http://schemas.microsoft.com/office/drawing/2014/main" id="{BD92D66A-80A2-19E3-AE2B-36FF4F4C05D6}"/>
                </a:ext>
              </a:extLst>
            </p:cNvPr>
            <p:cNvSpPr/>
            <p:nvPr/>
          </p:nvSpPr>
          <p:spPr>
            <a:xfrm>
              <a:off x="361587" y="3701250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Linux Bare Metal Backup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Ομάδα 105">
            <a:extLst>
              <a:ext uri="{FF2B5EF4-FFF2-40B4-BE49-F238E27FC236}">
                <a16:creationId xmlns:a16="http://schemas.microsoft.com/office/drawing/2014/main" id="{233E90C8-373A-9990-D251-2BBCE14B665A}"/>
              </a:ext>
            </a:extLst>
          </p:cNvPr>
          <p:cNvGrpSpPr/>
          <p:nvPr/>
        </p:nvGrpSpPr>
        <p:grpSpPr>
          <a:xfrm>
            <a:off x="361587" y="5103211"/>
            <a:ext cx="12219014" cy="1015663"/>
            <a:chOff x="361587" y="5039711"/>
            <a:chExt cx="12219014" cy="1015663"/>
          </a:xfrm>
        </p:grpSpPr>
        <p:sp>
          <p:nvSpPr>
            <p:cNvPr id="103" name="Ορθογώνιο: Στρογγύλεμα γωνιών 102">
              <a:extLst>
                <a:ext uri="{FF2B5EF4-FFF2-40B4-BE49-F238E27FC236}">
                  <a16:creationId xmlns:a16="http://schemas.microsoft.com/office/drawing/2014/main" id="{D5A4D6CD-C9E6-752C-56F5-9775825FD331}"/>
                </a:ext>
              </a:extLst>
            </p:cNvPr>
            <p:cNvSpPr/>
            <p:nvPr/>
          </p:nvSpPr>
          <p:spPr>
            <a:xfrm>
              <a:off x="2654803" y="5078087"/>
              <a:ext cx="9925798" cy="929979"/>
            </a:xfrm>
            <a:prstGeom prst="roundRect">
              <a:avLst>
                <a:gd name="adj" fmla="val 50000"/>
              </a:avLst>
            </a:prstGeom>
            <a:gradFill>
              <a:gsLst>
                <a:gs pos="85000">
                  <a:srgbClr val="F6F7FB"/>
                </a:gs>
                <a:gs pos="100000">
                  <a:schemeClr val="bg1"/>
                </a:gs>
                <a:gs pos="0">
                  <a:srgbClr val="EAEDF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969F9E-BCB1-64D8-3EDD-5453FDDD3400}"/>
                </a:ext>
              </a:extLst>
            </p:cNvPr>
            <p:cNvSpPr txBox="1"/>
            <p:nvPr/>
          </p:nvSpPr>
          <p:spPr>
            <a:xfrm>
              <a:off x="3846124" y="5039711"/>
              <a:ext cx="81706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Προσομοιώνεται η διαδικασία επαναφοράς δεδομένων για να </a:t>
              </a:r>
              <a:r>
                <a:rPr lang="el-GR" sz="2000" dirty="0"/>
                <a:t>επιβεβαιωθεί </a:t>
              </a:r>
              <a:r>
                <a:rPr lang="el-GR" sz="2000" dirty="0">
                  <a:latin typeface="+mn-lt"/>
                </a:rPr>
                <a:t>η λειτουργία της. Επικυρώνει τα αντ</a:t>
              </a:r>
              <a:r>
                <a:rPr lang="el-GR" sz="2000" dirty="0"/>
                <a:t>ίγραφα </a:t>
              </a:r>
              <a:r>
                <a:rPr lang="el-GR" sz="2000" dirty="0">
                  <a:latin typeface="+mn-lt"/>
                </a:rPr>
                <a:t>ασφαλείας και αξιολογεί το χρόνο ανάκτησης τους.</a:t>
              </a:r>
              <a:endParaRPr lang="en-US" sz="2000" dirty="0"/>
            </a:p>
          </p:txBody>
        </p:sp>
        <p:sp>
          <p:nvSpPr>
            <p:cNvPr id="99" name="Ορθογώνιο: Στρογγύλεμα γωνιών 98">
              <a:extLst>
                <a:ext uri="{FF2B5EF4-FFF2-40B4-BE49-F238E27FC236}">
                  <a16:creationId xmlns:a16="http://schemas.microsoft.com/office/drawing/2014/main" id="{4EDB5E6E-2B62-3036-2D3C-FEFD9EBBED7A}"/>
                </a:ext>
              </a:extLst>
            </p:cNvPr>
            <p:cNvSpPr/>
            <p:nvPr/>
          </p:nvSpPr>
          <p:spPr>
            <a:xfrm>
              <a:off x="361587" y="5060291"/>
              <a:ext cx="3158444" cy="92997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Restore Drill</a:t>
              </a:r>
              <a:endParaRPr lang="el-GR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Εικόνα 14" descr="Εικόνα που περιέχει αστέρι, δημιουργικότητα, αστρονομία&#10;&#10;Περιγραφή που δημιουργήθηκε αυτόματα">
            <a:extLst>
              <a:ext uri="{FF2B5EF4-FFF2-40B4-BE49-F238E27FC236}">
                <a16:creationId xmlns:a16="http://schemas.microsoft.com/office/drawing/2014/main" id="{20AD10FB-DE97-DFFD-CFA3-72D4BA3FB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304">
            <a:off x="10595320" y="297962"/>
            <a:ext cx="1209286" cy="12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C8B2BD-BC83-6447-4F77-DDFF44365905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Portal </a:t>
            </a:r>
            <a:r>
              <a:rPr lang="el-GR" dirty="0"/>
              <a:t>διαχείρισης </a:t>
            </a:r>
            <a:r>
              <a:rPr lang="en-US" dirty="0"/>
              <a:t>B365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5A90DFB-A4BA-DDB0-390D-F8BBE0BA5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19" name="Διάγραμμα 18">
            <a:extLst>
              <a:ext uri="{FF2B5EF4-FFF2-40B4-BE49-F238E27FC236}">
                <a16:creationId xmlns:a16="http://schemas.microsoft.com/office/drawing/2014/main" id="{D79594A6-A670-28BB-4C2C-D0D4963DC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512152"/>
              </p:ext>
            </p:extLst>
          </p:nvPr>
        </p:nvGraphicFramePr>
        <p:xfrm>
          <a:off x="-607998" y="2090275"/>
          <a:ext cx="6876995" cy="453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9FE5BC8-15A3-8044-07B0-A5966ABF9D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762"/>
          <a:stretch/>
        </p:blipFill>
        <p:spPr>
          <a:xfrm>
            <a:off x="5013035" y="1901522"/>
            <a:ext cx="717896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 descr="Εικόνα που περιέχει καρτούν, anime, στιγμιότυπο οθόνης,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33B8C126-F275-7705-A560-8CEA4EB1F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6"/>
          <a:stretch/>
        </p:blipFill>
        <p:spPr>
          <a:xfrm>
            <a:off x="5165388" y="1622956"/>
            <a:ext cx="7162799" cy="459409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0B426362-80D9-F002-ACDD-B12F20F0DDBC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Τεχνική Υποστήριξη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EF615C7-51D8-7BE1-2918-602E9D8BF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20" name="Διάγραμμα 19">
            <a:extLst>
              <a:ext uri="{FF2B5EF4-FFF2-40B4-BE49-F238E27FC236}">
                <a16:creationId xmlns:a16="http://schemas.microsoft.com/office/drawing/2014/main" id="{08880D9A-019B-D01B-B8C9-6A24C1C9A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868962"/>
              </p:ext>
            </p:extLst>
          </p:nvPr>
        </p:nvGraphicFramePr>
        <p:xfrm>
          <a:off x="-462534" y="2514392"/>
          <a:ext cx="7291774" cy="360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19305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 descr="Εικόνα που περιέχει ρουχισμός, άνδρας, στιγμιότυπο οθόνη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2C7474E-560F-3891-D2C5-B680FEC63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649" y="2816842"/>
            <a:ext cx="5545126" cy="2911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B117F7-B2E7-0B1E-3EA3-1B6574AB6C07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Εμπορική πολιτική</a:t>
            </a:r>
          </a:p>
        </p:txBody>
      </p: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7D9DBE90-3748-DBD0-5A38-063F27A96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336568"/>
              </p:ext>
            </p:extLst>
          </p:nvPr>
        </p:nvGraphicFramePr>
        <p:xfrm>
          <a:off x="3690927" y="1434203"/>
          <a:ext cx="8890152" cy="550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1F39BF9F-2B81-DBD0-24C1-436F845C42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sp>
        <p:nvSpPr>
          <p:cNvPr id="19" name="Κύκλος: Κενός 18">
            <a:extLst>
              <a:ext uri="{FF2B5EF4-FFF2-40B4-BE49-F238E27FC236}">
                <a16:creationId xmlns:a16="http://schemas.microsoft.com/office/drawing/2014/main" id="{E048057E-4424-997F-A8BE-C8E46DD4B039}"/>
              </a:ext>
            </a:extLst>
          </p:cNvPr>
          <p:cNvSpPr>
            <a:spLocks noChangeAspect="1"/>
          </p:cNvSpPr>
          <p:nvPr/>
        </p:nvSpPr>
        <p:spPr>
          <a:xfrm>
            <a:off x="-906964" y="1686877"/>
            <a:ext cx="5171123" cy="5171123"/>
          </a:xfrm>
          <a:prstGeom prst="donut">
            <a:avLst>
              <a:gd name="adj" fmla="val 4380"/>
            </a:avLst>
          </a:prstGeom>
          <a:solidFill>
            <a:srgbClr val="547A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0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Εικόνα 19" descr="Εικόνα που περιέχει κύκλος, γραφικά, γραφιστική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8FCA1D13-7C98-43AD-5D9A-D474EBC23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91" y="1622956"/>
            <a:ext cx="5004209" cy="5014453"/>
          </a:xfrm>
          <a:prstGeom prst="rect">
            <a:avLst/>
          </a:prstGeom>
        </p:spPr>
      </p:pic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114E72B9-1545-45E9-1EC8-F2F30C7AFC34}"/>
              </a:ext>
            </a:extLst>
          </p:cNvPr>
          <p:cNvGrpSpPr>
            <a:grpSpLocks noChangeAspect="1"/>
          </p:cNvGrpSpPr>
          <p:nvPr/>
        </p:nvGrpSpPr>
        <p:grpSpPr>
          <a:xfrm>
            <a:off x="7627053" y="1508676"/>
            <a:ext cx="3498701" cy="5246296"/>
            <a:chOff x="1888646" y="2280002"/>
            <a:chExt cx="2408123" cy="3610977"/>
          </a:xfrm>
        </p:grpSpPr>
        <p:sp>
          <p:nvSpPr>
            <p:cNvPr id="26" name="object 2">
              <a:extLst>
                <a:ext uri="{FF2B5EF4-FFF2-40B4-BE49-F238E27FC236}">
                  <a16:creationId xmlns:a16="http://schemas.microsoft.com/office/drawing/2014/main" id="{B676D0F7-53B2-1D04-F418-DE8A29B757AF}"/>
                </a:ext>
              </a:extLst>
            </p:cNvPr>
            <p:cNvSpPr/>
            <p:nvPr/>
          </p:nvSpPr>
          <p:spPr>
            <a:xfrm>
              <a:off x="1888646" y="2280002"/>
              <a:ext cx="2408123" cy="3610977"/>
            </a:xfrm>
            <a:custGeom>
              <a:avLst/>
              <a:gdLst/>
              <a:ahLst/>
              <a:cxnLst/>
              <a:rect l="l" t="t" r="r" b="b"/>
              <a:pathLst>
                <a:path w="3240404" h="2268220">
                  <a:moveTo>
                    <a:pt x="179997" y="0"/>
                  </a:move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2087994"/>
                  </a:lnTo>
                  <a:lnTo>
                    <a:pt x="2812" y="2192062"/>
                  </a:lnTo>
                  <a:lnTo>
                    <a:pt x="22499" y="2245502"/>
                  </a:lnTo>
                  <a:lnTo>
                    <a:pt x="75936" y="2265191"/>
                  </a:lnTo>
                  <a:lnTo>
                    <a:pt x="179997" y="2268004"/>
                  </a:lnTo>
                  <a:lnTo>
                    <a:pt x="3060001" y="2268004"/>
                  </a:lnTo>
                  <a:lnTo>
                    <a:pt x="3164062" y="2265191"/>
                  </a:lnTo>
                  <a:lnTo>
                    <a:pt x="3217498" y="2245502"/>
                  </a:lnTo>
                  <a:lnTo>
                    <a:pt x="3237186" y="2192062"/>
                  </a:lnTo>
                  <a:lnTo>
                    <a:pt x="3239998" y="2087994"/>
                  </a:lnTo>
                  <a:lnTo>
                    <a:pt x="3239998" y="179997"/>
                  </a:lnTo>
                  <a:lnTo>
                    <a:pt x="3237186" y="75936"/>
                  </a:lnTo>
                  <a:lnTo>
                    <a:pt x="3217498" y="22499"/>
                  </a:lnTo>
                  <a:lnTo>
                    <a:pt x="3164062" y="2812"/>
                  </a:lnTo>
                  <a:lnTo>
                    <a:pt x="3060001" y="0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7" name="object 17">
              <a:extLst>
                <a:ext uri="{FF2B5EF4-FFF2-40B4-BE49-F238E27FC236}">
                  <a16:creationId xmlns:a16="http://schemas.microsoft.com/office/drawing/2014/main" id="{39B44C2A-9830-95FC-C8CF-71982F37461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182" y="3390454"/>
              <a:ext cx="417222" cy="356427"/>
            </a:xfrm>
            <a:prstGeom prst="rect">
              <a:avLst/>
            </a:prstGeom>
          </p:spPr>
        </p:pic>
        <p:pic>
          <p:nvPicPr>
            <p:cNvPr id="28" name="object 18">
              <a:extLst>
                <a:ext uri="{FF2B5EF4-FFF2-40B4-BE49-F238E27FC236}">
                  <a16:creationId xmlns:a16="http://schemas.microsoft.com/office/drawing/2014/main" id="{21B725B3-3858-8B39-9B74-071E3A289F1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8579" y="5263599"/>
              <a:ext cx="339087" cy="411749"/>
            </a:xfrm>
            <a:prstGeom prst="rect">
              <a:avLst/>
            </a:prstGeom>
          </p:spPr>
        </p:pic>
        <p:pic>
          <p:nvPicPr>
            <p:cNvPr id="29" name="object 19">
              <a:extLst>
                <a:ext uri="{FF2B5EF4-FFF2-40B4-BE49-F238E27FC236}">
                  <a16:creationId xmlns:a16="http://schemas.microsoft.com/office/drawing/2014/main" id="{E11B220F-847D-A4BA-BAB9-5A65BFF1F3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6550" y="4271885"/>
              <a:ext cx="362750" cy="413679"/>
            </a:xfrm>
            <a:prstGeom prst="rect">
              <a:avLst/>
            </a:prstGeom>
          </p:spPr>
        </p:pic>
        <p:pic>
          <p:nvPicPr>
            <p:cNvPr id="30" name="object 20">
              <a:extLst>
                <a:ext uri="{FF2B5EF4-FFF2-40B4-BE49-F238E27FC236}">
                  <a16:creationId xmlns:a16="http://schemas.microsoft.com/office/drawing/2014/main" id="{0A3D236E-8F94-A6CC-00EA-7537EFD3A72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8647" y="4239816"/>
              <a:ext cx="787856" cy="487024"/>
            </a:xfrm>
            <a:prstGeom prst="rect">
              <a:avLst/>
            </a:prstGeom>
          </p:spPr>
        </p:pic>
        <p:pic>
          <p:nvPicPr>
            <p:cNvPr id="31" name="object 21">
              <a:extLst>
                <a:ext uri="{FF2B5EF4-FFF2-40B4-BE49-F238E27FC236}">
                  <a16:creationId xmlns:a16="http://schemas.microsoft.com/office/drawing/2014/main" id="{3809D0E2-C5F7-5F51-4D3A-CCF9ED3B4F3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9523" y="2490463"/>
              <a:ext cx="385630" cy="384751"/>
            </a:xfrm>
            <a:prstGeom prst="rect">
              <a:avLst/>
            </a:prstGeom>
          </p:spPr>
        </p:pic>
        <p:pic>
          <p:nvPicPr>
            <p:cNvPr id="32" name="object 22">
              <a:extLst>
                <a:ext uri="{FF2B5EF4-FFF2-40B4-BE49-F238E27FC236}">
                  <a16:creationId xmlns:a16="http://schemas.microsoft.com/office/drawing/2014/main" id="{85566F3F-E7BA-3B33-D72C-011D2119EB6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34221" y="2500100"/>
              <a:ext cx="270574" cy="332225"/>
            </a:xfrm>
            <a:prstGeom prst="rect">
              <a:avLst/>
            </a:prstGeom>
          </p:spPr>
        </p:pic>
        <p:pic>
          <p:nvPicPr>
            <p:cNvPr id="33" name="object 23">
              <a:extLst>
                <a:ext uri="{FF2B5EF4-FFF2-40B4-BE49-F238E27FC236}">
                  <a16:creationId xmlns:a16="http://schemas.microsoft.com/office/drawing/2014/main" id="{602E6B63-A459-B8EB-1C1A-2ED29D75264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6312" y="2561894"/>
              <a:ext cx="772319" cy="194600"/>
            </a:xfrm>
            <a:prstGeom prst="rect">
              <a:avLst/>
            </a:prstGeom>
          </p:spPr>
        </p:pic>
        <p:pic>
          <p:nvPicPr>
            <p:cNvPr id="34" name="object 24">
              <a:extLst>
                <a:ext uri="{FF2B5EF4-FFF2-40B4-BE49-F238E27FC236}">
                  <a16:creationId xmlns:a16="http://schemas.microsoft.com/office/drawing/2014/main" id="{5612093C-61C1-6EF8-5E04-DFD7E47AD2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0840" y="4247152"/>
              <a:ext cx="471013" cy="372329"/>
            </a:xfrm>
            <a:prstGeom prst="rect">
              <a:avLst/>
            </a:prstGeom>
          </p:spPr>
        </p:pic>
        <p:pic>
          <p:nvPicPr>
            <p:cNvPr id="35" name="object 25">
              <a:extLst>
                <a:ext uri="{FF2B5EF4-FFF2-40B4-BE49-F238E27FC236}">
                  <a16:creationId xmlns:a16="http://schemas.microsoft.com/office/drawing/2014/main" id="{D1A734B4-79AC-2BD1-7FC8-DA9A3C47E45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8432" y="3046876"/>
              <a:ext cx="557311" cy="382868"/>
            </a:xfrm>
            <a:prstGeom prst="rect">
              <a:avLst/>
            </a:prstGeom>
          </p:spPr>
        </p:pic>
        <p:pic>
          <p:nvPicPr>
            <p:cNvPr id="36" name="object 26">
              <a:extLst>
                <a:ext uri="{FF2B5EF4-FFF2-40B4-BE49-F238E27FC236}">
                  <a16:creationId xmlns:a16="http://schemas.microsoft.com/office/drawing/2014/main" id="{C73D835E-576B-62CB-7E74-BAD78B4999B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55913" y="3096324"/>
              <a:ext cx="657427" cy="320852"/>
            </a:xfrm>
            <a:prstGeom prst="rect">
              <a:avLst/>
            </a:prstGeom>
          </p:spPr>
        </p:pic>
        <p:pic>
          <p:nvPicPr>
            <p:cNvPr id="37" name="object 27">
              <a:extLst>
                <a:ext uri="{FF2B5EF4-FFF2-40B4-BE49-F238E27FC236}">
                  <a16:creationId xmlns:a16="http://schemas.microsoft.com/office/drawing/2014/main" id="{16B9A4E6-97EB-E122-86F9-A43B40450B3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76550" y="5300610"/>
              <a:ext cx="444103" cy="330797"/>
            </a:xfrm>
            <a:prstGeom prst="rect">
              <a:avLst/>
            </a:prstGeom>
          </p:spPr>
        </p:pic>
        <p:pic>
          <p:nvPicPr>
            <p:cNvPr id="38" name="object 28">
              <a:extLst>
                <a:ext uri="{FF2B5EF4-FFF2-40B4-BE49-F238E27FC236}">
                  <a16:creationId xmlns:a16="http://schemas.microsoft.com/office/drawing/2014/main" id="{6EB77BB4-9713-4D79-A3B1-D9E14E0F1C6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08258" y="3757006"/>
              <a:ext cx="703224" cy="341263"/>
            </a:xfrm>
            <a:prstGeom prst="rect">
              <a:avLst/>
            </a:prstGeom>
          </p:spPr>
        </p:pic>
        <p:pic>
          <p:nvPicPr>
            <p:cNvPr id="39" name="object 29">
              <a:extLst>
                <a:ext uri="{FF2B5EF4-FFF2-40B4-BE49-F238E27FC236}">
                  <a16:creationId xmlns:a16="http://schemas.microsoft.com/office/drawing/2014/main" id="{25BE9E27-EA69-85AF-0960-E1F517A2127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13876" y="4903433"/>
              <a:ext cx="830958" cy="103386"/>
            </a:xfrm>
            <a:prstGeom prst="rect">
              <a:avLst/>
            </a:prstGeom>
          </p:spPr>
        </p:pic>
        <p:pic>
          <p:nvPicPr>
            <p:cNvPr id="40" name="object 30">
              <a:extLst>
                <a:ext uri="{FF2B5EF4-FFF2-40B4-BE49-F238E27FC236}">
                  <a16:creationId xmlns:a16="http://schemas.microsoft.com/office/drawing/2014/main" id="{0038775A-5F50-D3D0-77FB-D475D797642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27795" y="3833925"/>
              <a:ext cx="629266" cy="121707"/>
            </a:xfrm>
            <a:prstGeom prst="rect">
              <a:avLst/>
            </a:prstGeom>
          </p:spPr>
        </p:pic>
        <p:pic>
          <p:nvPicPr>
            <p:cNvPr id="41" name="object 31">
              <a:extLst>
                <a:ext uri="{FF2B5EF4-FFF2-40B4-BE49-F238E27FC236}">
                  <a16:creationId xmlns:a16="http://schemas.microsoft.com/office/drawing/2014/main" id="{5C6EE2DF-BB38-0E26-8F07-8B08B3F7B44C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59293" y="4834714"/>
              <a:ext cx="844482" cy="314998"/>
            </a:xfrm>
            <a:prstGeom prst="rect">
              <a:avLst/>
            </a:prstGeom>
          </p:spPr>
        </p:pic>
        <p:pic>
          <p:nvPicPr>
            <p:cNvPr id="42" name="object 32">
              <a:extLst>
                <a:ext uri="{FF2B5EF4-FFF2-40B4-BE49-F238E27FC236}">
                  <a16:creationId xmlns:a16="http://schemas.microsoft.com/office/drawing/2014/main" id="{46B7DD53-534D-FCEE-8076-69F03422C610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43658" y="5426416"/>
              <a:ext cx="675752" cy="204992"/>
            </a:xfrm>
            <a:prstGeom prst="rect">
              <a:avLst/>
            </a:prstGeom>
          </p:spPr>
        </p:pic>
      </p:grpSp>
      <p:grpSp>
        <p:nvGrpSpPr>
          <p:cNvPr id="8" name="Ομάδα 7">
            <a:extLst>
              <a:ext uri="{FF2B5EF4-FFF2-40B4-BE49-F238E27FC236}">
                <a16:creationId xmlns:a16="http://schemas.microsoft.com/office/drawing/2014/main" id="{7247A768-A974-D3F1-9CC4-AC62060B08A5}"/>
              </a:ext>
            </a:extLst>
          </p:cNvPr>
          <p:cNvGrpSpPr/>
          <p:nvPr/>
        </p:nvGrpSpPr>
        <p:grpSpPr>
          <a:xfrm>
            <a:off x="3516566" y="3973853"/>
            <a:ext cx="4014969" cy="1046369"/>
            <a:chOff x="480938" y="1869116"/>
            <a:chExt cx="3239427" cy="1046369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1FAFEE1E-8EF2-AC99-CFF6-F2F5C2155FCF}"/>
                </a:ext>
              </a:extLst>
            </p:cNvPr>
            <p:cNvSpPr/>
            <p:nvPr/>
          </p:nvSpPr>
          <p:spPr>
            <a:xfrm>
              <a:off x="480938" y="1869116"/>
              <a:ext cx="3239427" cy="1046369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7895CA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11">
              <a:extLst>
                <a:ext uri="{FF2B5EF4-FFF2-40B4-BE49-F238E27FC236}">
                  <a16:creationId xmlns:a16="http://schemas.microsoft.com/office/drawing/2014/main" id="{6848AB13-7AFB-EBE0-7AC7-D2212DCE60FC}"/>
                </a:ext>
              </a:extLst>
            </p:cNvPr>
            <p:cNvSpPr txBox="1"/>
            <p:nvPr/>
          </p:nvSpPr>
          <p:spPr>
            <a:xfrm>
              <a:off x="594142" y="1910821"/>
              <a:ext cx="3088897" cy="9489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b="1" spc="25" dirty="0">
                  <a:solidFill>
                    <a:srgbClr val="FFFFFF"/>
                  </a:solidFill>
                  <a:cs typeface="Trebuchet MS"/>
                </a:rPr>
                <a:t>Windows:</a:t>
              </a:r>
              <a:endParaRPr sz="2000" dirty="0">
                <a:cs typeface="Trebuchet MS"/>
              </a:endParaRPr>
            </a:p>
            <a:p>
              <a:pPr marL="12700" marR="254635">
                <a:spcBef>
                  <a:spcPts val="70"/>
                </a:spcBef>
              </a:pP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Windows  10, 11                    Windows Server 2016 and later</a:t>
              </a:r>
              <a:endParaRPr lang="en-US" sz="2000" spc="15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B1EA576A-E211-8AB8-EA72-6E02407A2AEC}"/>
              </a:ext>
            </a:extLst>
          </p:cNvPr>
          <p:cNvGrpSpPr/>
          <p:nvPr/>
        </p:nvGrpSpPr>
        <p:grpSpPr>
          <a:xfrm>
            <a:off x="500730" y="1508676"/>
            <a:ext cx="7181936" cy="2379170"/>
            <a:chOff x="4154830" y="3625218"/>
            <a:chExt cx="7181936" cy="2056691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3C1D0B0-AC70-9831-D3D0-493CA316B0A5}"/>
                </a:ext>
              </a:extLst>
            </p:cNvPr>
            <p:cNvSpPr/>
            <p:nvPr/>
          </p:nvSpPr>
          <p:spPr>
            <a:xfrm>
              <a:off x="4154830" y="3625218"/>
              <a:ext cx="7017883" cy="2056691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4368AB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74DCDDAE-CB51-2ABD-88D9-F72640566129}"/>
                </a:ext>
              </a:extLst>
            </p:cNvPr>
            <p:cNvSpPr txBox="1"/>
            <p:nvPr/>
          </p:nvSpPr>
          <p:spPr>
            <a:xfrm>
              <a:off x="4267784" y="3696819"/>
              <a:ext cx="7068982" cy="187350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2000" b="1" spc="10" dirty="0">
                  <a:solidFill>
                    <a:srgbClr val="FFFFFF"/>
                  </a:solidFill>
                  <a:cs typeface="Trebuchet MS"/>
                </a:rPr>
                <a:t>Application</a:t>
              </a:r>
              <a:r>
                <a:rPr sz="2000" b="1" spc="-60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b="1" spc="5" dirty="0">
                  <a:solidFill>
                    <a:srgbClr val="FFFFFF"/>
                  </a:solidFill>
                  <a:cs typeface="Trebuchet MS"/>
                </a:rPr>
                <a:t>Support:</a:t>
              </a:r>
              <a:endParaRPr sz="2000" dirty="0">
                <a:cs typeface="Trebuchet MS"/>
              </a:endParaRP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Exchange Server (2016 and later)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Microsoft365 (Exchange online, </a:t>
              </a:r>
              <a:r>
                <a:rPr lang="en-US" sz="2000" spc="-20" dirty="0" err="1">
                  <a:solidFill>
                    <a:srgbClr val="FFFFFF"/>
                  </a:solidFill>
                  <a:cs typeface="Trebuchet MS"/>
                </a:rPr>
                <a:t>Sharepoint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, </a:t>
              </a:r>
              <a:r>
                <a:rPr lang="en-US" sz="2000" spc="-20" dirty="0" err="1">
                  <a:solidFill>
                    <a:srgbClr val="FFFFFF"/>
                  </a:solidFill>
                  <a:cs typeface="Trebuchet MS"/>
                </a:rPr>
                <a:t>Onedrive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, MS Teams)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SQL Server Standard/ Express/Enterprise (2016 and later) 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MySQL Server 8 Standard / Enterprise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MariaDB 10.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5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-10.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9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Oracle </a:t>
              </a:r>
              <a:r>
                <a:rPr lang="fr-FR" sz="2000" spc="-20" dirty="0" err="1">
                  <a:solidFill>
                    <a:srgbClr val="FFFFFF"/>
                  </a:solidFill>
                  <a:cs typeface="Trebuchet MS"/>
                </a:rPr>
                <a:t>Database</a:t>
              </a: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 19c Enterprise</a:t>
              </a:r>
              <a:r>
                <a:rPr lang="el-GR" sz="2000" spc="-20" dirty="0">
                  <a:solidFill>
                    <a:srgbClr val="FFFFFF"/>
                  </a:solidFill>
                  <a:cs typeface="Trebuchet MS"/>
                </a:rPr>
                <a:t> &amp; </a:t>
              </a:r>
              <a:r>
                <a:rPr lang="en-US" sz="2000" spc="-20" dirty="0">
                  <a:solidFill>
                    <a:srgbClr val="FFFFFF"/>
                  </a:solidFill>
                  <a:cs typeface="Trebuchet MS"/>
                </a:rPr>
                <a:t>Standard</a:t>
              </a:r>
              <a:r>
                <a:rPr lang="fr-FR" sz="2000" spc="-20" dirty="0">
                  <a:solidFill>
                    <a:srgbClr val="FFFFFF"/>
                  </a:solidFill>
                  <a:cs typeface="Trebuchet MS"/>
                </a:rPr>
                <a:t> Edition</a:t>
              </a:r>
              <a:endParaRPr lang="en-US" sz="2000" spc="-20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A225BBCC-28F9-A8E6-56EE-ADD474868035}"/>
              </a:ext>
            </a:extLst>
          </p:cNvPr>
          <p:cNvGrpSpPr/>
          <p:nvPr/>
        </p:nvGrpSpPr>
        <p:grpSpPr>
          <a:xfrm>
            <a:off x="3516566" y="5128467"/>
            <a:ext cx="4002048" cy="1626506"/>
            <a:chOff x="332836" y="1190403"/>
            <a:chExt cx="4002048" cy="1626506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88DF4DE-1147-17CA-F910-B64A447BE861}"/>
                </a:ext>
              </a:extLst>
            </p:cNvPr>
            <p:cNvSpPr/>
            <p:nvPr/>
          </p:nvSpPr>
          <p:spPr>
            <a:xfrm>
              <a:off x="332836" y="1190403"/>
              <a:ext cx="4002047" cy="1626506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7895CA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0825A624-8638-766E-2376-7BB0AEA6F5B6}"/>
                </a:ext>
              </a:extLst>
            </p:cNvPr>
            <p:cNvSpPr txBox="1"/>
            <p:nvPr/>
          </p:nvSpPr>
          <p:spPr>
            <a:xfrm>
              <a:off x="473141" y="1217466"/>
              <a:ext cx="3861743" cy="1551707"/>
            </a:xfrm>
            <a:prstGeom prst="rect">
              <a:avLst/>
            </a:prstGeom>
            <a:effectLst/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en-US" sz="2000" b="1" spc="10" dirty="0">
                  <a:solidFill>
                    <a:srgbClr val="FFFFFF"/>
                  </a:solidFill>
                  <a:cs typeface="Trebuchet MS"/>
                </a:rPr>
                <a:t>Other OS: </a:t>
              </a:r>
            </a:p>
            <a:p>
              <a:pPr marL="12700"/>
              <a:r>
                <a:rPr sz="2000" spc="-50" dirty="0">
                  <a:solidFill>
                    <a:srgbClr val="FFFFFF"/>
                  </a:solidFill>
                  <a:cs typeface="Trebuchet MS"/>
                </a:rPr>
                <a:t>Linux</a:t>
              </a:r>
              <a:r>
                <a:rPr lang="en-US" sz="2000" spc="-50" dirty="0">
                  <a:solidFill>
                    <a:srgbClr val="FFFFFF"/>
                  </a:solidFill>
                  <a:cs typeface="Trebuchet MS"/>
                </a:rPr>
                <a:t> (Debian, Red Hat Enterprise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 Ubuntu),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-65" dirty="0">
                  <a:solidFill>
                    <a:srgbClr val="FFFFFF"/>
                  </a:solidFill>
                  <a:cs typeface="Trebuchet MS"/>
                </a:rPr>
                <a:t>Free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-15" dirty="0">
                  <a:solidFill>
                    <a:srgbClr val="FFFFFF"/>
                  </a:solidFill>
                  <a:cs typeface="Trebuchet MS"/>
                </a:rPr>
                <a:t>BSD</a:t>
              </a:r>
              <a:r>
                <a:rPr lang="en-GB" sz="2000" spc="-15" dirty="0">
                  <a:solidFill>
                    <a:srgbClr val="FFFFFF"/>
                  </a:solidFill>
                  <a:cs typeface="Trebuchet MS"/>
                </a:rPr>
                <a:t> 13</a:t>
              </a:r>
              <a:r>
                <a:rPr sz="2000" spc="-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30" dirty="0">
                  <a:solidFill>
                    <a:srgbClr val="FFFFFF"/>
                  </a:solidFill>
                  <a:cs typeface="Trebuchet MS"/>
                </a:rPr>
                <a:t>Ma</a:t>
              </a:r>
              <a:r>
                <a:rPr sz="2000" spc="25" dirty="0">
                  <a:solidFill>
                    <a:srgbClr val="FFFFFF"/>
                  </a:solidFill>
                  <a:cs typeface="Trebuchet MS"/>
                </a:rPr>
                <a:t>c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sz="2000" spc="35" dirty="0">
                  <a:solidFill>
                    <a:srgbClr val="FFFFFF"/>
                  </a:solidFill>
                  <a:cs typeface="Trebuchet MS"/>
                </a:rPr>
                <a:t>O</a:t>
              </a:r>
              <a:r>
                <a:rPr sz="2000" spc="25" dirty="0">
                  <a:solidFill>
                    <a:srgbClr val="FFFFFF"/>
                  </a:solidFill>
                  <a:cs typeface="Trebuchet MS"/>
                </a:rPr>
                <a:t>S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 </a:t>
              </a:r>
              <a:r>
                <a:rPr lang="en-US" sz="2000" spc="-35" dirty="0">
                  <a:solidFill>
                    <a:srgbClr val="FFFFFF"/>
                  </a:solidFill>
                  <a:cs typeface="Trebuchet MS"/>
                </a:rPr>
                <a:t>(</a:t>
              </a:r>
              <a:r>
                <a:rPr lang="en-GB" sz="2000" spc="-30" dirty="0">
                  <a:solidFill>
                    <a:srgbClr val="FFFFFF"/>
                  </a:solidFill>
                  <a:cs typeface="Trebuchet MS"/>
                </a:rPr>
                <a:t>Catalina, Big Sur, Monterey</a:t>
              </a:r>
              <a:r>
                <a:rPr sz="2000" spc="-15" dirty="0">
                  <a:solidFill>
                    <a:srgbClr val="FFFFFF"/>
                  </a:solidFill>
                  <a:cs typeface="Trebuchet MS"/>
                </a:rPr>
                <a:t>,</a:t>
              </a:r>
              <a:r>
                <a:rPr lang="en-US" sz="2000" spc="-15" dirty="0">
                  <a:solidFill>
                    <a:srgbClr val="FFFFFF"/>
                  </a:solidFill>
                  <a:cs typeface="Trebuchet MS"/>
                </a:rPr>
                <a:t> Ventura, Sonoma), </a:t>
              </a:r>
              <a:r>
                <a:rPr sz="2000" spc="-35" dirty="0">
                  <a:solidFill>
                    <a:srgbClr val="FFFFFF"/>
                  </a:solidFill>
                  <a:cs typeface="Trebuchet MS"/>
                </a:rPr>
                <a:t>Solaris</a:t>
              </a:r>
              <a:r>
                <a:rPr lang="en-GB" sz="2000" spc="-35" dirty="0">
                  <a:solidFill>
                    <a:srgbClr val="FFFFFF"/>
                  </a:solidFill>
                  <a:cs typeface="Trebuchet MS"/>
                </a:rPr>
                <a:t> 11</a:t>
              </a:r>
              <a:endParaRPr lang="en-US" sz="2000" spc="15" dirty="0">
                <a:solidFill>
                  <a:srgbClr val="FFFFFF"/>
                </a:solidFill>
                <a:cs typeface="Trebuchet MS"/>
              </a:endParaRPr>
            </a:p>
          </p:txBody>
        </p:sp>
      </p:grpSp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6B5460C9-339B-99EA-E307-A7A394A853DA}"/>
              </a:ext>
            </a:extLst>
          </p:cNvPr>
          <p:cNvGrpSpPr/>
          <p:nvPr/>
        </p:nvGrpSpPr>
        <p:grpSpPr>
          <a:xfrm>
            <a:off x="476508" y="3956727"/>
            <a:ext cx="2944318" cy="2786332"/>
            <a:chOff x="4130734" y="1688460"/>
            <a:chExt cx="2944318" cy="2207556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9F656E3D-395E-90AC-2890-3A400DAE6021}"/>
                </a:ext>
              </a:extLst>
            </p:cNvPr>
            <p:cNvSpPr/>
            <p:nvPr/>
          </p:nvSpPr>
          <p:spPr>
            <a:xfrm>
              <a:off x="4130734" y="1688460"/>
              <a:ext cx="2938510" cy="2207556"/>
            </a:xfrm>
            <a:custGeom>
              <a:avLst/>
              <a:gdLst/>
              <a:ahLst/>
              <a:cxnLst/>
              <a:rect l="l" t="t" r="r" b="b"/>
              <a:pathLst>
                <a:path w="2160270" h="7047230">
                  <a:moveTo>
                    <a:pt x="1979993" y="0"/>
                  </a:moveTo>
                  <a:lnTo>
                    <a:pt x="179997" y="0"/>
                  </a:lnTo>
                  <a:lnTo>
                    <a:pt x="75936" y="2812"/>
                  </a:lnTo>
                  <a:lnTo>
                    <a:pt x="22499" y="22499"/>
                  </a:lnTo>
                  <a:lnTo>
                    <a:pt x="2812" y="75936"/>
                  </a:lnTo>
                  <a:lnTo>
                    <a:pt x="0" y="179997"/>
                  </a:lnTo>
                  <a:lnTo>
                    <a:pt x="0" y="6867004"/>
                  </a:lnTo>
                  <a:lnTo>
                    <a:pt x="2812" y="6971065"/>
                  </a:lnTo>
                  <a:lnTo>
                    <a:pt x="22499" y="7024501"/>
                  </a:lnTo>
                  <a:lnTo>
                    <a:pt x="75936" y="7044188"/>
                  </a:lnTo>
                  <a:lnTo>
                    <a:pt x="179997" y="7047001"/>
                  </a:lnTo>
                  <a:lnTo>
                    <a:pt x="1979993" y="7047001"/>
                  </a:lnTo>
                  <a:lnTo>
                    <a:pt x="2084061" y="7044188"/>
                  </a:lnTo>
                  <a:lnTo>
                    <a:pt x="2137502" y="7024501"/>
                  </a:lnTo>
                  <a:lnTo>
                    <a:pt x="2157190" y="6971065"/>
                  </a:lnTo>
                  <a:lnTo>
                    <a:pt x="2160003" y="6867004"/>
                  </a:lnTo>
                  <a:lnTo>
                    <a:pt x="2160003" y="179997"/>
                  </a:lnTo>
                  <a:lnTo>
                    <a:pt x="2157190" y="75936"/>
                  </a:lnTo>
                  <a:lnTo>
                    <a:pt x="2137502" y="22499"/>
                  </a:lnTo>
                  <a:lnTo>
                    <a:pt x="2084061" y="2812"/>
                  </a:lnTo>
                  <a:lnTo>
                    <a:pt x="1979993" y="0"/>
                  </a:lnTo>
                  <a:close/>
                </a:path>
              </a:pathLst>
            </a:custGeom>
            <a:solidFill>
              <a:srgbClr val="557A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8F2CCA59-7669-021E-56FA-5C27BD10AA5B}"/>
                </a:ext>
              </a:extLst>
            </p:cNvPr>
            <p:cNvSpPr txBox="1"/>
            <p:nvPr/>
          </p:nvSpPr>
          <p:spPr>
            <a:xfrm>
              <a:off x="4277368" y="1883001"/>
              <a:ext cx="2797684" cy="152403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470"/>
                </a:spcBef>
              </a:pPr>
              <a:r>
                <a:rPr sz="2000" b="1" spc="-5" dirty="0">
                  <a:solidFill>
                    <a:srgbClr val="FFFFFF"/>
                  </a:solidFill>
                  <a:cs typeface="Trebuchet MS"/>
                </a:rPr>
                <a:t>Virtualization:</a:t>
              </a:r>
              <a:endParaRPr lang="en-US" sz="2000" b="1" spc="-5" dirty="0">
                <a:solidFill>
                  <a:srgbClr val="FFFFFF"/>
                </a:solidFill>
                <a:cs typeface="Trebuchet MS"/>
              </a:endParaRPr>
            </a:p>
            <a:p>
              <a:pPr marL="12700">
                <a:spcBef>
                  <a:spcPts val="470"/>
                </a:spcBef>
              </a:pPr>
              <a:endParaRPr sz="2000" dirty="0">
                <a:cs typeface="Trebuchet MS"/>
              </a:endParaRP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 err="1">
                  <a:solidFill>
                    <a:srgbClr val="FFFFFF"/>
                  </a:solidFill>
                  <a:cs typeface="Trebuchet MS"/>
                </a:rPr>
                <a:t>ESXi</a:t>
              </a: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 7.0, 8.0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vCenter 7.0, 8.0</a:t>
              </a:r>
            </a:p>
            <a:p>
              <a:pPr marL="269875" indent="-269875">
                <a:buSzPct val="110000"/>
                <a:buChar char="•"/>
                <a:tabLst>
                  <a:tab pos="269875" algn="l"/>
                </a:tabLst>
              </a:pPr>
              <a:r>
                <a:rPr lang="en-US" sz="2000" spc="15" dirty="0">
                  <a:solidFill>
                    <a:srgbClr val="FFFFFF"/>
                  </a:solidFill>
                  <a:cs typeface="Trebuchet MS"/>
                </a:rPr>
                <a:t>Hyper-V Windows  2016 and later.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7028548-F75E-C3B6-488E-10126A6A0B6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Λειτουργικά Συστήματα / Εφαρμογές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A25AB3F-B383-A2BA-CFC6-77E29F3E3D2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9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E516F18F-5771-A6C3-2D45-96BE19657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3" y="5321885"/>
            <a:ext cx="2716341" cy="1109774"/>
          </a:xfrm>
          <a:prstGeom prst="rect">
            <a:avLst/>
          </a:prstGeom>
        </p:spPr>
      </p:pic>
      <p:sp>
        <p:nvSpPr>
          <p:cNvPr id="5" name="Ορθογώνιο: Στρογγύλεμα γωνιών 4">
            <a:hlinkClick r:id="rId4"/>
            <a:extLst>
              <a:ext uri="{FF2B5EF4-FFF2-40B4-BE49-F238E27FC236}">
                <a16:creationId xmlns:a16="http://schemas.microsoft.com/office/drawing/2014/main" id="{B7D24AB8-0F6E-2D0F-7828-02653FD61948}"/>
              </a:ext>
            </a:extLst>
          </p:cNvPr>
          <p:cNvSpPr/>
          <p:nvPr/>
        </p:nvSpPr>
        <p:spPr>
          <a:xfrm>
            <a:off x="7181620" y="1382984"/>
            <a:ext cx="4296519" cy="707886"/>
          </a:xfrm>
          <a:prstGeom prst="roundRect">
            <a:avLst>
              <a:gd name="adj" fmla="val 50000"/>
            </a:avLst>
          </a:prstGeom>
          <a:solidFill>
            <a:srgbClr val="5F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Ζητείστε μας </a:t>
            </a:r>
            <a:r>
              <a:rPr lang="el-GR" sz="2400" b="1" u="sng" dirty="0"/>
              <a:t>Δωρεάν </a:t>
            </a:r>
            <a:r>
              <a:rPr lang="en-US" sz="2400" b="1" u="sng" dirty="0"/>
              <a:t>Trial!</a:t>
            </a:r>
            <a:endParaRPr lang="el-GR" sz="24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8B46A-4A06-BA1C-0DB2-A23295DB9A71}"/>
              </a:ext>
            </a:extLst>
          </p:cNvPr>
          <p:cNvSpPr txBox="1"/>
          <p:nvPr/>
        </p:nvSpPr>
        <p:spPr>
          <a:xfrm>
            <a:off x="7802149" y="3599545"/>
            <a:ext cx="3397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Στοιχεία Επικοινωνίας:</a:t>
            </a:r>
          </a:p>
          <a:p>
            <a:pPr algn="ctr"/>
            <a:r>
              <a:rPr lang="el-GR" sz="2000" dirty="0"/>
              <a:t>+30 210 </a:t>
            </a:r>
            <a:r>
              <a:rPr lang="en-US" sz="2000" dirty="0"/>
              <a:t>90 10 401</a:t>
            </a:r>
            <a:endParaRPr lang="el-GR" sz="2000" dirty="0"/>
          </a:p>
          <a:p>
            <a:pPr algn="ctr"/>
            <a:r>
              <a:rPr lang="en-US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sales@backup365.gr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hlinkClick r:id="rId6"/>
              </a:rPr>
              <a:t>support.digitalsima.gr</a:t>
            </a:r>
            <a:endParaRPr lang="el-GR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50A33-B4F9-ABA1-4F26-7D7BD2C23397}"/>
              </a:ext>
            </a:extLst>
          </p:cNvPr>
          <p:cNvSpPr txBox="1"/>
          <p:nvPr/>
        </p:nvSpPr>
        <p:spPr>
          <a:xfrm>
            <a:off x="7736812" y="2561669"/>
            <a:ext cx="339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Χρήσιμα </a:t>
            </a:r>
            <a:r>
              <a:rPr lang="en-US" sz="2000" b="1" dirty="0"/>
              <a:t>links</a:t>
            </a:r>
            <a:r>
              <a:rPr lang="el-GR" sz="2000" b="1" dirty="0"/>
              <a:t>:</a:t>
            </a:r>
          </a:p>
          <a:p>
            <a:pPr algn="ctr"/>
            <a:r>
              <a:rPr lang="en-US" sz="2000" dirty="0">
                <a:hlinkClick r:id="rId7"/>
              </a:rPr>
              <a:t>secureoffice.gr/backup365</a:t>
            </a:r>
            <a:endParaRPr lang="en-US" sz="2000" dirty="0"/>
          </a:p>
        </p:txBody>
      </p:sp>
      <p:pic>
        <p:nvPicPr>
          <p:cNvPr id="2" name="Εικόνα 1" descr="Εικόνα που περιέχει γραφικά, κύκλος, σύμβολ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10BB1C0-1E19-6EBA-F53B-269A6E475F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40" y="-69400"/>
            <a:ext cx="7641771" cy="764177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10DFA71-975C-09CF-FC22-1E4FBA10C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7" y="2561669"/>
            <a:ext cx="4581998" cy="1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CAF822-47C3-291E-BE6E-B9D38081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82" y="132379"/>
            <a:ext cx="7236836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/>
              <a:t>Σουίτα εφαρμογών </a:t>
            </a:r>
            <a:r>
              <a:rPr lang="en-US" sz="4000" dirty="0"/>
              <a:t>Secure Office</a:t>
            </a:r>
            <a:endParaRPr lang="el-GR" sz="4000" dirty="0"/>
          </a:p>
        </p:txBody>
      </p:sp>
      <p:pic>
        <p:nvPicPr>
          <p:cNvPr id="6" name="Εικόνα 5" descr="Εικόνα που περιέχει κύκλος, στιγμιότυπο οθόνης, γραμματοσειρά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E67F68D9-AEC2-0E13-0F4D-FF0A3DC0D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68" y="1457942"/>
            <a:ext cx="5304902" cy="5035958"/>
          </a:xfrm>
          <a:prstGeom prst="rect">
            <a:avLst/>
          </a:prstGeom>
        </p:spPr>
      </p:pic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4485BB5D-6E6B-8E97-56D2-DBE38B112803}"/>
              </a:ext>
            </a:extLst>
          </p:cNvPr>
          <p:cNvGrpSpPr/>
          <p:nvPr/>
        </p:nvGrpSpPr>
        <p:grpSpPr>
          <a:xfrm>
            <a:off x="849818" y="1377556"/>
            <a:ext cx="5246182" cy="5246182"/>
            <a:chOff x="849818" y="1516952"/>
            <a:chExt cx="5246182" cy="5246182"/>
          </a:xfrm>
        </p:grpSpPr>
        <p:sp>
          <p:nvSpPr>
            <p:cNvPr id="9" name="Οβάλ 8">
              <a:extLst>
                <a:ext uri="{FF2B5EF4-FFF2-40B4-BE49-F238E27FC236}">
                  <a16:creationId xmlns:a16="http://schemas.microsoft.com/office/drawing/2014/main" id="{48BAD7A1-DEFA-DAB0-5CF3-E92706C235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818" y="1516952"/>
              <a:ext cx="5246182" cy="5246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7ED155B9-1E51-6514-04B9-08CA63A8D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413" y="2108755"/>
              <a:ext cx="2610265" cy="10664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32E6C1-6541-E5E6-BEAA-4D810C51E70A}"/>
                </a:ext>
              </a:extLst>
            </p:cNvPr>
            <p:cNvSpPr txBox="1"/>
            <p:nvPr/>
          </p:nvSpPr>
          <p:spPr>
            <a:xfrm>
              <a:off x="1269932" y="3349334"/>
              <a:ext cx="440595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>
                  <a:highlight>
                    <a:srgbClr val="FFFFFF"/>
                  </a:highlight>
                </a:rPr>
                <a:t>Μεταφέρετε το γραφείο σας στο σύννεφο με </a:t>
              </a:r>
              <a:r>
                <a:rPr lang="el-GR" sz="2000" b="0" i="0" dirty="0">
                  <a:highlight>
                    <a:srgbClr val="FFFFFF"/>
                  </a:highlight>
                </a:rPr>
                <a:t>τις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ευκολίες</a:t>
              </a:r>
              <a:r>
                <a:rPr lang="en-US" sz="2000" b="0" i="0" dirty="0">
                  <a:highlight>
                    <a:srgbClr val="FFFFFF"/>
                  </a:highlight>
                </a:rPr>
                <a:t>, </a:t>
              </a:r>
              <a:r>
                <a:rPr lang="el-GR" sz="2000" b="0" i="0" dirty="0">
                  <a:highlight>
                    <a:srgbClr val="FFFFFF"/>
                  </a:highlight>
                </a:rPr>
                <a:t>την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ασφάλεια</a:t>
              </a:r>
              <a:r>
                <a:rPr lang="el-GR" sz="2000" b="0" i="0" dirty="0">
                  <a:highlight>
                    <a:srgbClr val="FFFFFF"/>
                  </a:highlight>
                </a:rPr>
                <a:t> και τις </a:t>
              </a:r>
              <a:r>
                <a:rPr lang="el-GR" sz="2000" b="1" i="0" dirty="0">
                  <a:solidFill>
                    <a:srgbClr val="973131"/>
                  </a:solidFill>
                  <a:highlight>
                    <a:srgbClr val="FFFFFF"/>
                  </a:highlight>
                </a:rPr>
                <a:t>δυνατότητες</a:t>
              </a:r>
              <a:r>
                <a:rPr lang="el-GR" sz="2000" b="0" i="0" dirty="0">
                  <a:highlight>
                    <a:srgbClr val="FFFFFF"/>
                  </a:highlight>
                </a:rPr>
                <a:t> που παρέχει το παραδοσιακό γραφείο. </a:t>
              </a:r>
              <a:endParaRPr lang="el-GR" sz="2000" dirty="0">
                <a:highlight>
                  <a:srgbClr val="FFFFFF"/>
                </a:highlight>
              </a:endParaRPr>
            </a:p>
          </p:txBody>
        </p:sp>
      </p:grpSp>
      <p:pic>
        <p:nvPicPr>
          <p:cNvPr id="3" name="Εικόνα 2" descr="Εικόνα που περιέχει γραφικά, κύκλος, ασπρόμαυρο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9330EC87-3C11-A2DA-4382-99621DE0D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87" y="-1226781"/>
            <a:ext cx="4605100" cy="4517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A4EBC-0118-A534-88C9-CC8D8B4CB2BE}"/>
              </a:ext>
            </a:extLst>
          </p:cNvPr>
          <p:cNvSpPr txBox="1"/>
          <p:nvPr/>
        </p:nvSpPr>
        <p:spPr>
          <a:xfrm>
            <a:off x="1587782" y="4682794"/>
            <a:ext cx="37702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</a:rPr>
              <a:t>Backup, Business Continuity, File Hosting, File Server, Antispam, Mail, Virtual Private Server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</a:rPr>
              <a:t>.</a:t>
            </a:r>
            <a:endParaRPr lang="el-GR" sz="2000" b="0" i="0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275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D7A17AA-C96F-8BA6-30DE-5F9BFCD48B4F}"/>
              </a:ext>
            </a:extLst>
          </p:cNvPr>
          <p:cNvSpPr txBox="1">
            <a:spLocks/>
          </p:cNvSpPr>
          <p:nvPr/>
        </p:nvSpPr>
        <p:spPr>
          <a:xfrm>
            <a:off x="1557169" y="3777066"/>
            <a:ext cx="8604563" cy="3292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57ABC"/>
              </a:buClr>
            </a:pPr>
            <a:endParaRPr lang="en-GB" sz="2800" b="1" dirty="0">
              <a:latin typeface="+mn-lt"/>
            </a:endParaRPr>
          </a:p>
        </p:txBody>
      </p:sp>
      <p:sp>
        <p:nvSpPr>
          <p:cNvPr id="22" name="Ελεύθερη σχεδίαση: Σχήμα 13">
            <a:extLst>
              <a:ext uri="{FF2B5EF4-FFF2-40B4-BE49-F238E27FC236}">
                <a16:creationId xmlns:a16="http://schemas.microsoft.com/office/drawing/2014/main" id="{EE852A59-5B86-2F0D-3039-CD74B1243FF4}"/>
              </a:ext>
            </a:extLst>
          </p:cNvPr>
          <p:cNvSpPr>
            <a:spLocks noChangeAspect="1"/>
          </p:cNvSpPr>
          <p:nvPr/>
        </p:nvSpPr>
        <p:spPr>
          <a:xfrm>
            <a:off x="8911720" y="4718303"/>
            <a:ext cx="3280280" cy="934071"/>
          </a:xfrm>
          <a:custGeom>
            <a:avLst/>
            <a:gdLst>
              <a:gd name="connsiteX0" fmla="*/ 3280280 w 3280280"/>
              <a:gd name="connsiteY0" fmla="*/ 1009351 h 2061744"/>
              <a:gd name="connsiteX1" fmla="*/ 3280280 w 3280280"/>
              <a:gd name="connsiteY1" fmla="*/ 2038647 h 2061744"/>
              <a:gd name="connsiteX2" fmla="*/ 3103168 w 3280280"/>
              <a:gd name="connsiteY2" fmla="*/ 2055491 h 2061744"/>
              <a:gd name="connsiteX3" fmla="*/ 2905255 w 3280280"/>
              <a:gd name="connsiteY3" fmla="*/ 2061744 h 2061744"/>
              <a:gd name="connsiteX4" fmla="*/ 2841688 w 3280280"/>
              <a:gd name="connsiteY4" fmla="*/ 2059335 h 2061744"/>
              <a:gd name="connsiteX5" fmla="*/ 2841688 w 3280280"/>
              <a:gd name="connsiteY5" fmla="*/ 1044499 h 2061744"/>
              <a:gd name="connsiteX6" fmla="*/ 2905255 w 3280280"/>
              <a:gd name="connsiteY6" fmla="*/ 1046507 h 2061744"/>
              <a:gd name="connsiteX7" fmla="*/ 3142542 w 3280280"/>
              <a:gd name="connsiteY7" fmla="*/ 1033032 h 2061744"/>
              <a:gd name="connsiteX8" fmla="*/ 0 w 3280280"/>
              <a:gd name="connsiteY8" fmla="*/ 0 h 2061744"/>
              <a:gd name="connsiteX9" fmla="*/ 1109437 w 3280280"/>
              <a:gd name="connsiteY9" fmla="*/ 0 h 2061744"/>
              <a:gd name="connsiteX10" fmla="*/ 1110432 w 3280280"/>
              <a:gd name="connsiteY10" fmla="*/ 1637 h 2061744"/>
              <a:gd name="connsiteX11" fmla="*/ 599 w 3280280"/>
              <a:gd name="connsiteY11" fmla="*/ 1637 h 20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0280" h="2061744">
                <a:moveTo>
                  <a:pt x="3280280" y="1009351"/>
                </a:moveTo>
                <a:lnTo>
                  <a:pt x="3280280" y="2038647"/>
                </a:lnTo>
                <a:lnTo>
                  <a:pt x="3103168" y="2055491"/>
                </a:lnTo>
                <a:cubicBezTo>
                  <a:pt x="3037731" y="2059639"/>
                  <a:pt x="2971739" y="2061744"/>
                  <a:pt x="2905255" y="2061744"/>
                </a:cubicBezTo>
                <a:lnTo>
                  <a:pt x="2841688" y="2059335"/>
                </a:lnTo>
                <a:lnTo>
                  <a:pt x="2841688" y="1044499"/>
                </a:lnTo>
                <a:lnTo>
                  <a:pt x="2905255" y="1046507"/>
                </a:lnTo>
                <a:cubicBezTo>
                  <a:pt x="2985501" y="1046507"/>
                  <a:pt x="3064679" y="1041933"/>
                  <a:pt x="3142542" y="1033032"/>
                </a:cubicBezTo>
                <a:close/>
                <a:moveTo>
                  <a:pt x="0" y="0"/>
                </a:moveTo>
                <a:lnTo>
                  <a:pt x="1109437" y="0"/>
                </a:lnTo>
                <a:lnTo>
                  <a:pt x="1110432" y="1637"/>
                </a:lnTo>
                <a:lnTo>
                  <a:pt x="599" y="1637"/>
                </a:lnTo>
                <a:close/>
              </a:path>
            </a:pathLst>
          </a:custGeom>
          <a:solidFill>
            <a:srgbClr val="ADB9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30" name="Ομάδα 29">
            <a:extLst>
              <a:ext uri="{FF2B5EF4-FFF2-40B4-BE49-F238E27FC236}">
                <a16:creationId xmlns:a16="http://schemas.microsoft.com/office/drawing/2014/main" id="{3F14E361-5D89-3B48-83DA-EBB3FC763B50}"/>
              </a:ext>
            </a:extLst>
          </p:cNvPr>
          <p:cNvGrpSpPr/>
          <p:nvPr/>
        </p:nvGrpSpPr>
        <p:grpSpPr>
          <a:xfrm>
            <a:off x="8903886" y="0"/>
            <a:ext cx="3288114" cy="5862687"/>
            <a:chOff x="8903886" y="0"/>
            <a:chExt cx="3288114" cy="5862687"/>
          </a:xfrm>
        </p:grpSpPr>
        <p:sp>
          <p:nvSpPr>
            <p:cNvPr id="21" name="Ελεύθερη σχεδίαση: Σχήμα 16">
              <a:extLst>
                <a:ext uri="{FF2B5EF4-FFF2-40B4-BE49-F238E27FC236}">
                  <a16:creationId xmlns:a16="http://schemas.microsoft.com/office/drawing/2014/main" id="{4150AC97-5C94-0647-9F5A-78D12F74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03886" y="0"/>
              <a:ext cx="3288114" cy="2352965"/>
            </a:xfrm>
            <a:custGeom>
              <a:avLst/>
              <a:gdLst>
                <a:gd name="connsiteX0" fmla="*/ 1276404 w 3422506"/>
                <a:gd name="connsiteY0" fmla="*/ 0 h 2449136"/>
                <a:gd name="connsiteX1" fmla="*/ 3422506 w 3422506"/>
                <a:gd name="connsiteY1" fmla="*/ 0 h 2449136"/>
                <a:gd name="connsiteX2" fmla="*/ 3422506 w 3422506"/>
                <a:gd name="connsiteY2" fmla="*/ 461530 h 2449136"/>
                <a:gd name="connsiteX3" fmla="*/ 3301973 w 3422506"/>
                <a:gd name="connsiteY3" fmla="*/ 442117 h 2449136"/>
                <a:gd name="connsiteX4" fmla="*/ 3079301 w 3422506"/>
                <a:gd name="connsiteY4" fmla="*/ 430260 h 2449136"/>
                <a:gd name="connsiteX5" fmla="*/ 1023502 w 3422506"/>
                <a:gd name="connsiteY5" fmla="*/ 2285444 h 2449136"/>
                <a:gd name="connsiteX6" fmla="*/ 1015236 w 3422506"/>
                <a:gd name="connsiteY6" fmla="*/ 2449136 h 2449136"/>
                <a:gd name="connsiteX7" fmla="*/ 0 w 3422506"/>
                <a:gd name="connsiteY7" fmla="*/ 2449136 h 2449136"/>
                <a:gd name="connsiteX8" fmla="*/ 13507 w 3422506"/>
                <a:gd name="connsiteY8" fmla="*/ 2181642 h 2449136"/>
                <a:gd name="connsiteX9" fmla="*/ 1220671 w 3422506"/>
                <a:gd name="connsiteY9" fmla="*/ 38384 h 24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2506" h="2449136">
                  <a:moveTo>
                    <a:pt x="1276404" y="0"/>
                  </a:moveTo>
                  <a:lnTo>
                    <a:pt x="3422506" y="0"/>
                  </a:lnTo>
                  <a:lnTo>
                    <a:pt x="3422506" y="461530"/>
                  </a:lnTo>
                  <a:lnTo>
                    <a:pt x="3301973" y="442117"/>
                  </a:lnTo>
                  <a:cubicBezTo>
                    <a:pt x="3228824" y="434280"/>
                    <a:pt x="3154532" y="430260"/>
                    <a:pt x="3079301" y="430260"/>
                  </a:cubicBezTo>
                  <a:cubicBezTo>
                    <a:pt x="2009352" y="430260"/>
                    <a:pt x="1129326" y="1243415"/>
                    <a:pt x="1023502" y="2285444"/>
                  </a:cubicBezTo>
                  <a:lnTo>
                    <a:pt x="1015236" y="2449136"/>
                  </a:lnTo>
                  <a:lnTo>
                    <a:pt x="0" y="2449136"/>
                  </a:lnTo>
                  <a:lnTo>
                    <a:pt x="13507" y="2181642"/>
                  </a:lnTo>
                  <a:cubicBezTo>
                    <a:pt x="102277" y="1307535"/>
                    <a:pt x="556358" y="541422"/>
                    <a:pt x="1220671" y="38384"/>
                  </a:cubicBezTo>
                  <a:close/>
                </a:path>
              </a:pathLst>
            </a:custGeom>
            <a:solidFill>
              <a:srgbClr val="557AB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25" name="Οβάλ 21">
              <a:extLst>
                <a:ext uri="{FF2B5EF4-FFF2-40B4-BE49-F238E27FC236}">
                  <a16:creationId xmlns:a16="http://schemas.microsoft.com/office/drawing/2014/main" id="{9DD2DB03-45B0-15E5-08DD-CAE607FFD18B}"/>
                </a:ext>
              </a:extLst>
            </p:cNvPr>
            <p:cNvSpPr/>
            <p:nvPr/>
          </p:nvSpPr>
          <p:spPr>
            <a:xfrm>
              <a:off x="10048705" y="4779867"/>
              <a:ext cx="1080000" cy="1081437"/>
            </a:xfrm>
            <a:prstGeom prst="ellipse">
              <a:avLst/>
            </a:prstGeom>
            <a:solidFill>
              <a:srgbClr val="2538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4" name="Ελεύθερη σχεδίαση: Σχήμα 13">
              <a:extLst>
                <a:ext uri="{FF2B5EF4-FFF2-40B4-BE49-F238E27FC236}">
                  <a16:creationId xmlns:a16="http://schemas.microsoft.com/office/drawing/2014/main" id="{AC61EEBB-26C2-5E7C-0073-9CD4D1593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1720" y="3800943"/>
              <a:ext cx="3280280" cy="2061744"/>
            </a:xfrm>
            <a:custGeom>
              <a:avLst/>
              <a:gdLst>
                <a:gd name="connsiteX0" fmla="*/ 3280280 w 3280280"/>
                <a:gd name="connsiteY0" fmla="*/ 1009351 h 2061744"/>
                <a:gd name="connsiteX1" fmla="*/ 3280280 w 3280280"/>
                <a:gd name="connsiteY1" fmla="*/ 2038647 h 2061744"/>
                <a:gd name="connsiteX2" fmla="*/ 3103168 w 3280280"/>
                <a:gd name="connsiteY2" fmla="*/ 2055491 h 2061744"/>
                <a:gd name="connsiteX3" fmla="*/ 2905255 w 3280280"/>
                <a:gd name="connsiteY3" fmla="*/ 2061744 h 2061744"/>
                <a:gd name="connsiteX4" fmla="*/ 2841688 w 3280280"/>
                <a:gd name="connsiteY4" fmla="*/ 2059335 h 2061744"/>
                <a:gd name="connsiteX5" fmla="*/ 2841688 w 3280280"/>
                <a:gd name="connsiteY5" fmla="*/ 1044499 h 2061744"/>
                <a:gd name="connsiteX6" fmla="*/ 2905255 w 3280280"/>
                <a:gd name="connsiteY6" fmla="*/ 1046507 h 2061744"/>
                <a:gd name="connsiteX7" fmla="*/ 3142542 w 3280280"/>
                <a:gd name="connsiteY7" fmla="*/ 1033032 h 2061744"/>
                <a:gd name="connsiteX8" fmla="*/ 0 w 3280280"/>
                <a:gd name="connsiteY8" fmla="*/ 0 h 2061744"/>
                <a:gd name="connsiteX9" fmla="*/ 1109437 w 3280280"/>
                <a:gd name="connsiteY9" fmla="*/ 0 h 2061744"/>
                <a:gd name="connsiteX10" fmla="*/ 1110432 w 3280280"/>
                <a:gd name="connsiteY10" fmla="*/ 1637 h 2061744"/>
                <a:gd name="connsiteX11" fmla="*/ 599 w 3280280"/>
                <a:gd name="connsiteY11" fmla="*/ 1637 h 206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0280" h="2061744">
                  <a:moveTo>
                    <a:pt x="3280280" y="1009351"/>
                  </a:moveTo>
                  <a:lnTo>
                    <a:pt x="3280280" y="2038647"/>
                  </a:lnTo>
                  <a:lnTo>
                    <a:pt x="3103168" y="2055491"/>
                  </a:lnTo>
                  <a:cubicBezTo>
                    <a:pt x="3037731" y="2059639"/>
                    <a:pt x="2971739" y="2061744"/>
                    <a:pt x="2905255" y="2061744"/>
                  </a:cubicBezTo>
                  <a:lnTo>
                    <a:pt x="2841688" y="2059335"/>
                  </a:lnTo>
                  <a:lnTo>
                    <a:pt x="2841688" y="1044499"/>
                  </a:lnTo>
                  <a:lnTo>
                    <a:pt x="2905255" y="1046507"/>
                  </a:lnTo>
                  <a:cubicBezTo>
                    <a:pt x="2985501" y="1046507"/>
                    <a:pt x="3064679" y="1041933"/>
                    <a:pt x="3142542" y="1033032"/>
                  </a:cubicBezTo>
                  <a:close/>
                  <a:moveTo>
                    <a:pt x="0" y="0"/>
                  </a:moveTo>
                  <a:lnTo>
                    <a:pt x="1109437" y="0"/>
                  </a:lnTo>
                  <a:lnTo>
                    <a:pt x="1110432" y="1637"/>
                  </a:lnTo>
                  <a:lnTo>
                    <a:pt x="599" y="1637"/>
                  </a:lnTo>
                  <a:close/>
                </a:path>
              </a:pathLst>
            </a:custGeom>
            <a:solidFill>
              <a:srgbClr val="ADB9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E2CF0BBB-3942-8989-0C63-59E0141B2152}"/>
              </a:ext>
            </a:extLst>
          </p:cNvPr>
          <p:cNvGrpSpPr/>
          <p:nvPr/>
        </p:nvGrpSpPr>
        <p:grpSpPr>
          <a:xfrm>
            <a:off x="1146048" y="1917033"/>
            <a:ext cx="9736573" cy="3882695"/>
            <a:chOff x="1227714" y="1971373"/>
            <a:chExt cx="9736573" cy="3882695"/>
          </a:xfrm>
        </p:grpSpPr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976EB17F-281C-42AA-E1D2-5895F88DBF45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4042762" y="3645969"/>
              <a:ext cx="0" cy="588842"/>
            </a:xfrm>
            <a:prstGeom prst="line">
              <a:avLst/>
            </a:prstGeom>
            <a:ln w="63500" cap="rnd">
              <a:solidFill>
                <a:srgbClr val="FF534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>
              <a:extLst>
                <a:ext uri="{FF2B5EF4-FFF2-40B4-BE49-F238E27FC236}">
                  <a16:creationId xmlns:a16="http://schemas.microsoft.com/office/drawing/2014/main" id="{ED597EF6-AD58-84DF-F9C3-70C9D0DAE0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7467" y="3522529"/>
              <a:ext cx="534" cy="745639"/>
            </a:xfrm>
            <a:prstGeom prst="line">
              <a:avLst/>
            </a:prstGeom>
            <a:ln w="63500" cap="rnd">
              <a:solidFill>
                <a:srgbClr val="FF534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Ορθογώνιο: Στρογγύλεμα γωνιών 8">
              <a:extLst>
                <a:ext uri="{FF2B5EF4-FFF2-40B4-BE49-F238E27FC236}">
                  <a16:creationId xmlns:a16="http://schemas.microsoft.com/office/drawing/2014/main" id="{F21CC63B-6B50-A678-BFF3-A83614771FCC}"/>
                </a:ext>
              </a:extLst>
            </p:cNvPr>
            <p:cNvSpPr/>
            <p:nvPr/>
          </p:nvSpPr>
          <p:spPr>
            <a:xfrm>
              <a:off x="1227714" y="1971373"/>
              <a:ext cx="9736573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lvl="1" algn="ctr">
                <a:tabLst>
                  <a:tab pos="4572000" algn="l"/>
                </a:tabLst>
              </a:pP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Μέλος της σουίτας </a:t>
              </a:r>
              <a:r>
                <a:rPr lang="el-GR" sz="2400" spc="10" dirty="0" err="1">
                  <a:solidFill>
                    <a:schemeClr val="tx1"/>
                  </a:solidFill>
                  <a:latin typeface="Calibri" panose="020F0502020204030204"/>
                </a:rPr>
                <a:t>Secure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 Office, το Backup365 προσφέρει μια </a:t>
              </a:r>
              <a:r>
                <a:rPr lang="el-GR" sz="2400" spc="10" dirty="0">
                  <a:solidFill>
                    <a:srgbClr val="FF0000"/>
                  </a:solidFill>
                  <a:latin typeface="Calibri" panose="020F0502020204030204"/>
                </a:rPr>
                <a:t>αξιόπιστη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 και </a:t>
              </a:r>
              <a:r>
                <a:rPr lang="el-GR" sz="2400" spc="10" dirty="0">
                  <a:solidFill>
                    <a:srgbClr val="FF0000"/>
                  </a:solidFill>
                  <a:latin typeface="Calibri" panose="020F0502020204030204"/>
                </a:rPr>
                <a:t>ασφαλή</a:t>
              </a:r>
              <a: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  <a:t> λύση για την προστασία όλων των εταιρικών σας δεδομένων, ανεξάρτητα από το πού βρίσκονται</a:t>
              </a:r>
              <a:endParaRPr kumimoji="0" lang="el-GR" sz="2400" u="none" strike="noStrike" kern="1200" cap="none" spc="1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3DD56061-2239-7A74-73F0-0E19C34E6E53}"/>
                </a:ext>
              </a:extLst>
            </p:cNvPr>
            <p:cNvSpPr txBox="1">
              <a:spLocks/>
            </p:cNvSpPr>
            <p:nvPr/>
          </p:nvSpPr>
          <p:spPr>
            <a:xfrm>
              <a:off x="1798261" y="2529157"/>
              <a:ext cx="8604563" cy="1957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rgbClr val="557ABC"/>
                </a:buClr>
                <a:buFont typeface="Arial" panose="020B0604020202020204" pitchFamily="34" charset="0"/>
                <a:buChar char="•"/>
              </a:pPr>
              <a:endParaRPr lang="en-GB" sz="2800" b="1" dirty="0">
                <a:latin typeface="+mn-lt"/>
              </a:endParaRP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94EA1F3E-6EDA-D758-1547-09FD7D04F33A}"/>
                </a:ext>
              </a:extLst>
            </p:cNvPr>
            <p:cNvSpPr txBox="1">
              <a:spLocks/>
            </p:cNvSpPr>
            <p:nvPr/>
          </p:nvSpPr>
          <p:spPr>
            <a:xfrm>
              <a:off x="1834837" y="3086941"/>
              <a:ext cx="8604563" cy="1957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Clr>
                  <a:srgbClr val="557ABC"/>
                </a:buClr>
                <a:buFont typeface="Arial" panose="020B0604020202020204" pitchFamily="34" charset="0"/>
                <a:buChar char="•"/>
              </a:pPr>
              <a:endParaRPr lang="en-GB" sz="2800" b="1" dirty="0">
                <a:latin typeface="+mn-lt"/>
              </a:endParaRPr>
            </a:p>
          </p:txBody>
        </p:sp>
        <p:sp>
          <p:nvSpPr>
            <p:cNvPr id="3" name="Ορθογώνιο: Στρογγύλεμα γωνιών 2">
              <a:extLst>
                <a:ext uri="{FF2B5EF4-FFF2-40B4-BE49-F238E27FC236}">
                  <a16:creationId xmlns:a16="http://schemas.microsoft.com/office/drawing/2014/main" id="{3541C479-4B5C-926C-5652-9E0DD91117A0}"/>
                </a:ext>
              </a:extLst>
            </p:cNvPr>
            <p:cNvSpPr/>
            <p:nvPr/>
          </p:nvSpPr>
          <p:spPr>
            <a:xfrm>
              <a:off x="1915932" y="4234811"/>
              <a:ext cx="4253660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vl="1" algn="ctr">
                <a:tabLst>
                  <a:tab pos="4572000" algn="l"/>
                </a:tabLst>
              </a:pPr>
              <a:r>
                <a:rPr lang="el-GR" sz="2400" b="1" spc="10" dirty="0">
                  <a:solidFill>
                    <a:schemeClr val="tx1"/>
                  </a:solidFill>
                  <a:latin typeface="Calibri" panose="020F0502020204030204"/>
                </a:rPr>
                <a:t>Τοπικό Δίκτυο </a:t>
              </a:r>
              <a:br>
                <a:rPr lang="el-GR" sz="2400" spc="1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Physical Servers, Virtual Machines, Desktops, NAS</a:t>
              </a:r>
            </a:p>
          </p:txBody>
        </p:sp>
        <p:sp>
          <p:nvSpPr>
            <p:cNvPr id="4" name="Ορθογώνιο: Στρογγύλεμα γωνιών 3">
              <a:extLst>
                <a:ext uri="{FF2B5EF4-FFF2-40B4-BE49-F238E27FC236}">
                  <a16:creationId xmlns:a16="http://schemas.microsoft.com/office/drawing/2014/main" id="{83D85C0D-D7ED-FCA8-736D-AFC4AD5C597C}"/>
                </a:ext>
              </a:extLst>
            </p:cNvPr>
            <p:cNvSpPr/>
            <p:nvPr/>
          </p:nvSpPr>
          <p:spPr>
            <a:xfrm>
              <a:off x="6380637" y="4228979"/>
              <a:ext cx="4253660" cy="1619257"/>
            </a:xfrm>
            <a:prstGeom prst="roundRect">
              <a:avLst>
                <a:gd name="adj" fmla="val 50000"/>
              </a:avLst>
            </a:prstGeom>
            <a:solidFill>
              <a:srgbClr val="EDF0F7"/>
            </a:solidFill>
            <a:ln>
              <a:noFill/>
            </a:ln>
            <a:effectLst>
              <a:outerShdw blurRad="152400" dist="177800" dir="5400000" sx="89000" sy="8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 lvl="1" algn="ctr">
                <a:tabLst>
                  <a:tab pos="4572000" algn="l"/>
                </a:tabLst>
              </a:pPr>
              <a:r>
                <a:rPr lang="en-US" sz="2400" b="1" spc="10" dirty="0">
                  <a:solidFill>
                    <a:schemeClr val="tx1"/>
                  </a:solidFill>
                  <a:latin typeface="Calibri" panose="020F0502020204030204"/>
                </a:rPr>
                <a:t>Cloud</a:t>
              </a:r>
              <a:b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</a:br>
              <a:r>
                <a:rPr lang="en-US" sz="2400" spc="10" dirty="0">
                  <a:solidFill>
                    <a:schemeClr val="tx1"/>
                  </a:solidFill>
                  <a:latin typeface="Calibri" panose="020F0502020204030204"/>
                </a:rPr>
                <a:t>Microsoft365, Azure, Private Cloud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9B8A018-4C53-43A0-FD14-ADB0944773F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dirty="0"/>
              <a:t>Τι είναι το </a:t>
            </a:r>
            <a:r>
              <a:rPr lang="en-US" sz="4400" dirty="0"/>
              <a:t>Backup365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EE503BB-6379-2B00-478A-860BEAE7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9B8A018-4C53-43A0-FD14-ADB0944773FD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dirty="0"/>
              <a:t>Το </a:t>
            </a:r>
            <a:r>
              <a:rPr lang="en-US" sz="4400" dirty="0"/>
              <a:t>Backup365 </a:t>
            </a:r>
            <a:r>
              <a:rPr lang="el-GR" dirty="0"/>
              <a:t>σ</a:t>
            </a:r>
            <a:r>
              <a:rPr lang="el-GR" sz="4400" dirty="0"/>
              <a:t>ε αριθμούς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7EE503BB-6379-2B00-478A-860BEAE7B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pSp>
        <p:nvGrpSpPr>
          <p:cNvPr id="29" name="Ομάδα 28">
            <a:extLst>
              <a:ext uri="{FF2B5EF4-FFF2-40B4-BE49-F238E27FC236}">
                <a16:creationId xmlns:a16="http://schemas.microsoft.com/office/drawing/2014/main" id="{34E1B124-B8C4-891F-28C8-2320220A8D82}"/>
              </a:ext>
            </a:extLst>
          </p:cNvPr>
          <p:cNvGrpSpPr>
            <a:grpSpLocks noChangeAspect="1"/>
          </p:cNvGrpSpPr>
          <p:nvPr/>
        </p:nvGrpSpPr>
        <p:grpSpPr>
          <a:xfrm>
            <a:off x="367256" y="2398293"/>
            <a:ext cx="11457487" cy="3135051"/>
            <a:chOff x="936931" y="2365417"/>
            <a:chExt cx="10318138" cy="2823297"/>
          </a:xfrm>
        </p:grpSpPr>
        <p:cxnSp>
          <p:nvCxnSpPr>
            <p:cNvPr id="23" name="Ευθεία γραμμή σύνδεσης 22">
              <a:extLst>
                <a:ext uri="{FF2B5EF4-FFF2-40B4-BE49-F238E27FC236}">
                  <a16:creationId xmlns:a16="http://schemas.microsoft.com/office/drawing/2014/main" id="{271CCD92-514F-D045-66B5-E242FDE9D7D8}"/>
                </a:ext>
              </a:extLst>
            </p:cNvPr>
            <p:cNvCxnSpPr>
              <a:cxnSpLocks/>
            </p:cNvCxnSpPr>
            <p:nvPr/>
          </p:nvCxnSpPr>
          <p:spPr>
            <a:xfrm>
              <a:off x="3558780" y="3776290"/>
              <a:ext cx="5613355" cy="344"/>
            </a:xfrm>
            <a:prstGeom prst="line">
              <a:avLst/>
            </a:prstGeom>
            <a:ln w="57150" cap="rnd">
              <a:solidFill>
                <a:srgbClr val="FF5349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>
              <a:extLst>
                <a:ext uri="{FF2B5EF4-FFF2-40B4-BE49-F238E27FC236}">
                  <a16:creationId xmlns:a16="http://schemas.microsoft.com/office/drawing/2014/main" id="{1683A1D7-BCBB-6213-B448-6FC43CC6FE9B}"/>
                </a:ext>
              </a:extLst>
            </p:cNvPr>
            <p:cNvGrpSpPr/>
            <p:nvPr/>
          </p:nvGrpSpPr>
          <p:grpSpPr>
            <a:xfrm>
              <a:off x="936931" y="2365417"/>
              <a:ext cx="10318138" cy="2823297"/>
              <a:chOff x="810567" y="1904542"/>
              <a:chExt cx="10318138" cy="2823297"/>
            </a:xfrm>
          </p:grpSpPr>
          <p:grpSp>
            <p:nvGrpSpPr>
              <p:cNvPr id="15" name="Ομάδα 14">
                <a:extLst>
                  <a:ext uri="{FF2B5EF4-FFF2-40B4-BE49-F238E27FC236}">
                    <a16:creationId xmlns:a16="http://schemas.microsoft.com/office/drawing/2014/main" id="{96915B6D-128A-3EE4-4A52-5B82C0A6AF0B}"/>
                  </a:ext>
                </a:extLst>
              </p:cNvPr>
              <p:cNvGrpSpPr/>
              <p:nvPr/>
            </p:nvGrpSpPr>
            <p:grpSpPr>
              <a:xfrm>
                <a:off x="810567" y="1904542"/>
                <a:ext cx="10318138" cy="2823297"/>
                <a:chOff x="739884" y="1896414"/>
                <a:chExt cx="10318138" cy="2823297"/>
              </a:xfrm>
            </p:grpSpPr>
            <p:sp>
              <p:nvSpPr>
                <p:cNvPr id="2" name="Οβάλ 1">
                  <a:extLst>
                    <a:ext uri="{FF2B5EF4-FFF2-40B4-BE49-F238E27FC236}">
                      <a16:creationId xmlns:a16="http://schemas.microsoft.com/office/drawing/2014/main" id="{F85A44CA-60F2-7416-B602-F09B4DED64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9884" y="1896414"/>
                  <a:ext cx="2822435" cy="2822435"/>
                </a:xfrm>
                <a:prstGeom prst="ellipse">
                  <a:avLst/>
                </a:prstGeom>
                <a:solidFill>
                  <a:srgbClr val="EDF0F7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6600" dirty="0">
                      <a:solidFill>
                        <a:srgbClr val="002060"/>
                      </a:solidFill>
                    </a:rPr>
                    <a:t>1000</a:t>
                  </a:r>
                  <a:endParaRPr lang="el-GR" sz="2000" dirty="0">
                    <a:solidFill>
                      <a:srgbClr val="002060"/>
                    </a:solidFill>
                  </a:endParaRPr>
                </a:p>
                <a:p>
                  <a:pPr algn="ctr"/>
                  <a:r>
                    <a:rPr lang="el-GR" sz="2400" dirty="0">
                      <a:solidFill>
                        <a:srgbClr val="002060"/>
                      </a:solidFill>
                    </a:rPr>
                    <a:t>Λογαριασμοί</a:t>
                  </a:r>
                  <a:endParaRPr lang="el-GR" sz="2000" dirty="0">
                    <a:solidFill>
                      <a:srgbClr val="002060"/>
                    </a:solidFill>
                  </a:endParaRPr>
                </a:p>
                <a:p>
                  <a:pPr algn="ctr"/>
                  <a:endParaRPr lang="el-GR" sz="2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" name="Οβάλ 4">
                  <a:extLst>
                    <a:ext uri="{FF2B5EF4-FFF2-40B4-BE49-F238E27FC236}">
                      <a16:creationId xmlns:a16="http://schemas.microsoft.com/office/drawing/2014/main" id="{07D9FDBA-B9D2-E5D1-FE90-C2D1F06332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34725" y="1896414"/>
                  <a:ext cx="2823297" cy="2823297"/>
                </a:xfrm>
                <a:prstGeom prst="ellipse">
                  <a:avLst/>
                </a:prstGeom>
                <a:solidFill>
                  <a:srgbClr val="CAD3E8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600" dirty="0">
                      <a:solidFill>
                        <a:srgbClr val="002060"/>
                      </a:solidFill>
                    </a:rPr>
                    <a:t>2</a:t>
                  </a:r>
                  <a:endParaRPr lang="el-GR" sz="6600" dirty="0">
                    <a:solidFill>
                      <a:srgbClr val="002060"/>
                    </a:solidFill>
                  </a:endParaRPr>
                </a:p>
                <a:p>
                  <a:pPr algn="ctr"/>
                  <a:r>
                    <a:rPr lang="en-US" sz="2400" dirty="0">
                      <a:solidFill>
                        <a:srgbClr val="002060"/>
                      </a:solidFill>
                    </a:rPr>
                    <a:t>Datacenters</a:t>
                  </a:r>
                  <a:endParaRPr lang="el-GR" sz="2400" dirty="0">
                    <a:solidFill>
                      <a:srgbClr val="002060"/>
                    </a:solidFill>
                  </a:endParaRPr>
                </a:p>
                <a:p>
                  <a:pPr algn="ctr"/>
                  <a:endParaRPr lang="el-GR" sz="2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" name="Οβάλ 9">
                  <a:extLst>
                    <a:ext uri="{FF2B5EF4-FFF2-40B4-BE49-F238E27FC236}">
                      <a16:creationId xmlns:a16="http://schemas.microsoft.com/office/drawing/2014/main" id="{5093CF34-C596-4BEB-A348-93E9FC4BC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87305" y="1896414"/>
                  <a:ext cx="2823297" cy="2823297"/>
                </a:xfrm>
                <a:prstGeom prst="ellipse">
                  <a:avLst/>
                </a:prstGeom>
                <a:solidFill>
                  <a:srgbClr val="DCE2F0"/>
                </a:solidFill>
                <a:ln>
                  <a:solidFill>
                    <a:srgbClr val="EDF0F7"/>
                  </a:solidFill>
                </a:ln>
                <a:effectLst>
                  <a:outerShdw blurRad="101600" dist="76200" dir="5400000" algn="t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6600" dirty="0">
                      <a:solidFill>
                        <a:srgbClr val="002060"/>
                      </a:solidFill>
                    </a:rPr>
                    <a:t>145</a:t>
                  </a:r>
                  <a:r>
                    <a:rPr lang="el-GR" sz="2000" dirty="0">
                      <a:solidFill>
                        <a:srgbClr val="002060"/>
                      </a:solidFill>
                    </a:rPr>
                    <a:t>ΤΒ</a:t>
                  </a:r>
                </a:p>
                <a:p>
                  <a:pPr algn="ctr"/>
                  <a:r>
                    <a:rPr lang="el-GR" sz="2400" dirty="0">
                      <a:solidFill>
                        <a:srgbClr val="002060"/>
                      </a:solidFill>
                    </a:rPr>
                    <a:t>Δεσμευμένος χώρος</a:t>
                  </a:r>
                </a:p>
              </p:txBody>
            </p:sp>
          </p:grpSp>
          <p:sp>
            <p:nvSpPr>
              <p:cNvPr id="17" name="Σύμβολο πρόσθεσης 16">
                <a:extLst>
                  <a:ext uri="{FF2B5EF4-FFF2-40B4-BE49-F238E27FC236}">
                    <a16:creationId xmlns:a16="http://schemas.microsoft.com/office/drawing/2014/main" id="{6DAF6D38-F684-DE21-2C02-49C3E82BE3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4684" y="2588443"/>
                <a:ext cx="355230" cy="355230"/>
              </a:xfrm>
              <a:prstGeom prst="mathPlus">
                <a:avLst/>
              </a:prstGeom>
              <a:solidFill>
                <a:srgbClr val="5F86C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Σύμβολο πρόσθεσης 17">
                <a:extLst>
                  <a:ext uri="{FF2B5EF4-FFF2-40B4-BE49-F238E27FC236}">
                    <a16:creationId xmlns:a16="http://schemas.microsoft.com/office/drawing/2014/main" id="{CCF2B4F3-9489-8F81-9EDB-00AA824449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56206" y="2566269"/>
                <a:ext cx="355230" cy="355230"/>
              </a:xfrm>
              <a:prstGeom prst="mathPlus">
                <a:avLst/>
              </a:prstGeom>
              <a:solidFill>
                <a:srgbClr val="5F86C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766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5CF9-A1E3-9442-61C4-818699ED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494" y="395498"/>
            <a:ext cx="6765011" cy="103880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0B1338"/>
                </a:solidFill>
              </a:rPr>
              <a:t>Οι 3 Κανόνες του </a:t>
            </a:r>
            <a:r>
              <a:rPr lang="en-US" dirty="0">
                <a:solidFill>
                  <a:srgbClr val="0B1338"/>
                </a:solidFill>
              </a:rPr>
              <a:t>backup</a:t>
            </a:r>
            <a:r>
              <a:rPr lang="el-GR" dirty="0">
                <a:solidFill>
                  <a:srgbClr val="0B1338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(3-2-1)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1" name="Ομάδα 70">
            <a:extLst>
              <a:ext uri="{FF2B5EF4-FFF2-40B4-BE49-F238E27FC236}">
                <a16:creationId xmlns:a16="http://schemas.microsoft.com/office/drawing/2014/main" id="{C02D0487-5372-BBB7-86B6-050AFCEF05C6}"/>
              </a:ext>
            </a:extLst>
          </p:cNvPr>
          <p:cNvGrpSpPr/>
          <p:nvPr/>
        </p:nvGrpSpPr>
        <p:grpSpPr>
          <a:xfrm>
            <a:off x="540672" y="1681739"/>
            <a:ext cx="11366311" cy="4676035"/>
            <a:chOff x="540672" y="1681739"/>
            <a:chExt cx="11366311" cy="4676035"/>
          </a:xfrm>
        </p:grpSpPr>
        <p:cxnSp>
          <p:nvCxnSpPr>
            <p:cNvPr id="54" name="Ευθεία γραμμή σύνδεσης 53">
              <a:extLst>
                <a:ext uri="{FF2B5EF4-FFF2-40B4-BE49-F238E27FC236}">
                  <a16:creationId xmlns:a16="http://schemas.microsoft.com/office/drawing/2014/main" id="{858C58C4-ADEB-AAAD-DCCA-6DC8545E40E9}"/>
                </a:ext>
              </a:extLst>
            </p:cNvPr>
            <p:cNvCxnSpPr>
              <a:cxnSpLocks/>
            </p:cNvCxnSpPr>
            <p:nvPr/>
          </p:nvCxnSpPr>
          <p:spPr>
            <a:xfrm>
              <a:off x="9885216" y="3762507"/>
              <a:ext cx="0" cy="745163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>
              <a:extLst>
                <a:ext uri="{FF2B5EF4-FFF2-40B4-BE49-F238E27FC236}">
                  <a16:creationId xmlns:a16="http://schemas.microsoft.com/office/drawing/2014/main" id="{4818DCB4-9145-B7DC-808D-D878F91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6135695" y="3762507"/>
              <a:ext cx="0" cy="745163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>
              <a:extLst>
                <a:ext uri="{FF2B5EF4-FFF2-40B4-BE49-F238E27FC236}">
                  <a16:creationId xmlns:a16="http://schemas.microsoft.com/office/drawing/2014/main" id="{545E5201-7F4E-B870-C67B-E8DEEB9F4775}"/>
                </a:ext>
              </a:extLst>
            </p:cNvPr>
            <p:cNvCxnSpPr>
              <a:stCxn id="30" idx="6"/>
              <a:endCxn id="31" idx="2"/>
            </p:cNvCxnSpPr>
            <p:nvPr/>
          </p:nvCxnSpPr>
          <p:spPr>
            <a:xfrm>
              <a:off x="3498733" y="2808195"/>
              <a:ext cx="1494509" cy="344"/>
            </a:xfrm>
            <a:prstGeom prst="line">
              <a:avLst/>
            </a:prstGeom>
            <a:ln w="5715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>
              <a:extLst>
                <a:ext uri="{FF2B5EF4-FFF2-40B4-BE49-F238E27FC236}">
                  <a16:creationId xmlns:a16="http://schemas.microsoft.com/office/drawing/2014/main" id="{EA7D7019-C28D-374F-2BCF-38D37A70EEF0}"/>
                </a:ext>
              </a:extLst>
            </p:cNvPr>
            <p:cNvCxnSpPr/>
            <p:nvPr/>
          </p:nvCxnSpPr>
          <p:spPr>
            <a:xfrm>
              <a:off x="7243551" y="2808195"/>
              <a:ext cx="1494509" cy="344"/>
            </a:xfrm>
            <a:prstGeom prst="line">
              <a:avLst/>
            </a:prstGeom>
            <a:ln w="5715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>
              <a:extLst>
                <a:ext uri="{FF2B5EF4-FFF2-40B4-BE49-F238E27FC236}">
                  <a16:creationId xmlns:a16="http://schemas.microsoft.com/office/drawing/2014/main" id="{938F6B45-AE26-4586-7655-F2D1114122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4304" y="3775602"/>
              <a:ext cx="17973" cy="782104"/>
            </a:xfrm>
            <a:prstGeom prst="line">
              <a:avLst/>
            </a:prstGeom>
            <a:ln w="50800" cap="rnd">
              <a:solidFill>
                <a:srgbClr val="97313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Ομάδα 32">
              <a:extLst>
                <a:ext uri="{FF2B5EF4-FFF2-40B4-BE49-F238E27FC236}">
                  <a16:creationId xmlns:a16="http://schemas.microsoft.com/office/drawing/2014/main" id="{C5881A70-95FF-29F0-45FD-49EF175E86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5821" y="1681739"/>
              <a:ext cx="2252912" cy="2252912"/>
              <a:chOff x="176386" y="2308302"/>
              <a:chExt cx="2064854" cy="2064854"/>
            </a:xfrm>
          </p:grpSpPr>
          <p:sp>
            <p:nvSpPr>
              <p:cNvPr id="30" name="Οβάλ 29">
                <a:extLst>
                  <a:ext uri="{FF2B5EF4-FFF2-40B4-BE49-F238E27FC236}">
                    <a16:creationId xmlns:a16="http://schemas.microsoft.com/office/drawing/2014/main" id="{F0D7F425-0270-1D18-9868-0A2ECC4C70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6386" y="2308302"/>
                <a:ext cx="2064854" cy="2064854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grpSp>
            <p:nvGrpSpPr>
              <p:cNvPr id="18" name="Ομάδα 17">
                <a:extLst>
                  <a:ext uri="{FF2B5EF4-FFF2-40B4-BE49-F238E27FC236}">
                    <a16:creationId xmlns:a16="http://schemas.microsoft.com/office/drawing/2014/main" id="{A2E6265B-F9DB-441B-1F3F-0542EEC004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42223" y="2697165"/>
                <a:ext cx="1073028" cy="1289328"/>
                <a:chOff x="651470" y="2305495"/>
                <a:chExt cx="1586079" cy="1905800"/>
              </a:xfrm>
            </p:grpSpPr>
            <p:pic>
              <p:nvPicPr>
                <p:cNvPr id="17" name="Εικόνα 16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18F25AF3-EE52-EDDD-625B-2EDD138AB7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1142297" y="2305495"/>
                  <a:ext cx="1095252" cy="1390246"/>
                </a:xfrm>
                <a:prstGeom prst="rect">
                  <a:avLst/>
                </a:prstGeom>
              </p:spPr>
            </p:pic>
            <p:pic>
              <p:nvPicPr>
                <p:cNvPr id="16" name="Εικόνα 15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0B4507B4-D5FB-0677-16B3-679DDA68F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923193" y="2563272"/>
                  <a:ext cx="1095252" cy="1390246"/>
                </a:xfrm>
                <a:prstGeom prst="rect">
                  <a:avLst/>
                </a:prstGeom>
              </p:spPr>
            </p:pic>
            <p:pic>
              <p:nvPicPr>
                <p:cNvPr id="15" name="Εικόνα 14" descr="Εικόνα που περιέχει στιγμιότυπο οθόνης, κείμενο, γραμματοσειρά, λογότυπο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A0A53B95-D6F8-B83C-8CA5-B28839EBD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91" t="28937" r="74608" b="17388"/>
                <a:stretch/>
              </p:blipFill>
              <p:spPr>
                <a:xfrm>
                  <a:off x="651470" y="2821049"/>
                  <a:ext cx="1095252" cy="139024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Ομάδα 55">
              <a:extLst>
                <a:ext uri="{FF2B5EF4-FFF2-40B4-BE49-F238E27FC236}">
                  <a16:creationId xmlns:a16="http://schemas.microsoft.com/office/drawing/2014/main" id="{EFD5C264-6CB3-0ACD-24D5-2C3527782082}"/>
                </a:ext>
              </a:extLst>
            </p:cNvPr>
            <p:cNvGrpSpPr/>
            <p:nvPr/>
          </p:nvGrpSpPr>
          <p:grpSpPr>
            <a:xfrm>
              <a:off x="8740662" y="1681739"/>
              <a:ext cx="2289108" cy="2253600"/>
              <a:chOff x="8740662" y="1681739"/>
              <a:chExt cx="2289108" cy="2253600"/>
            </a:xfrm>
          </p:grpSpPr>
          <p:sp>
            <p:nvSpPr>
              <p:cNvPr id="32" name="Οβάλ 31">
                <a:extLst>
                  <a:ext uri="{FF2B5EF4-FFF2-40B4-BE49-F238E27FC236}">
                    <a16:creationId xmlns:a16="http://schemas.microsoft.com/office/drawing/2014/main" id="{613B7148-847C-63C7-CCD3-80820A3E8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0662" y="1681739"/>
                <a:ext cx="2253600" cy="2253600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6" name="Εικόνα 25" descr="Εικόνα που περιέχει γραφικά, δημιουργικότητ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E9206977-6C45-97FE-BC16-EC9C7B8B65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1537" y="2176619"/>
                <a:ext cx="2118233" cy="1112073"/>
              </a:xfrm>
              <a:prstGeom prst="rect">
                <a:avLst/>
              </a:prstGeom>
            </p:spPr>
          </p:pic>
        </p:grpSp>
        <p:grpSp>
          <p:nvGrpSpPr>
            <p:cNvPr id="55" name="Ομάδα 54">
              <a:extLst>
                <a:ext uri="{FF2B5EF4-FFF2-40B4-BE49-F238E27FC236}">
                  <a16:creationId xmlns:a16="http://schemas.microsoft.com/office/drawing/2014/main" id="{03ECF178-0219-C2A9-F6D1-F8D11F904689}"/>
                </a:ext>
              </a:extLst>
            </p:cNvPr>
            <p:cNvGrpSpPr/>
            <p:nvPr/>
          </p:nvGrpSpPr>
          <p:grpSpPr>
            <a:xfrm>
              <a:off x="4993242" y="1681739"/>
              <a:ext cx="2253600" cy="2253600"/>
              <a:chOff x="4993242" y="1681739"/>
              <a:chExt cx="2253600" cy="2253600"/>
            </a:xfrm>
          </p:grpSpPr>
          <p:sp>
            <p:nvSpPr>
              <p:cNvPr id="31" name="Οβάλ 30">
                <a:extLst>
                  <a:ext uri="{FF2B5EF4-FFF2-40B4-BE49-F238E27FC236}">
                    <a16:creationId xmlns:a16="http://schemas.microsoft.com/office/drawing/2014/main" id="{EAEB0C3B-0E25-C0A1-4A22-DF289EE1F7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93242" y="1681739"/>
                <a:ext cx="2253600" cy="2253600"/>
              </a:xfrm>
              <a:prstGeom prst="ellipse">
                <a:avLst/>
              </a:prstGeom>
              <a:solidFill>
                <a:srgbClr val="EDF0F7"/>
              </a:solidFill>
              <a:ln>
                <a:solidFill>
                  <a:srgbClr val="EDF0F7"/>
                </a:solidFill>
              </a:ln>
              <a:effectLst>
                <a:outerShdw blurRad="101600" dist="76200" dir="5400000" algn="t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1" name="Εικόνα 20" descr="Εικόνα που περιέχει στιγμιότυπο οθόνης, κύκλος, γραμμή, πολυχρωμί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6D3E5ED8-9E2E-55DB-0290-3A6E644AB3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34" t="15539" r="50246" b="65826"/>
              <a:stretch/>
            </p:blipFill>
            <p:spPr>
              <a:xfrm>
                <a:off x="5437724" y="2261301"/>
                <a:ext cx="1453183" cy="451031"/>
              </a:xfrm>
              <a:prstGeom prst="rect">
                <a:avLst/>
              </a:prstGeom>
            </p:spPr>
          </p:pic>
          <p:pic>
            <p:nvPicPr>
              <p:cNvPr id="27" name="Εικόνα 26" descr="Εικόνα που περιέχει στιγμιότυπο οθόνης, κύκλος, γραμμή, πολυχρωμία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46487876-6CD0-ACBF-EDBB-CF7FF9DCE9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97" t="17147" r="20283" b="65890"/>
              <a:stretch/>
            </p:blipFill>
            <p:spPr>
              <a:xfrm>
                <a:off x="5395240" y="2941832"/>
                <a:ext cx="1453183" cy="410554"/>
              </a:xfrm>
              <a:prstGeom prst="rect">
                <a:avLst/>
              </a:prstGeom>
            </p:spPr>
          </p:pic>
        </p:grpSp>
        <p:sp>
          <p:nvSpPr>
            <p:cNvPr id="37" name="Οβάλ 36">
              <a:extLst>
                <a:ext uri="{FF2B5EF4-FFF2-40B4-BE49-F238E27FC236}">
                  <a16:creationId xmlns:a16="http://schemas.microsoft.com/office/drawing/2014/main" id="{6A53D7F3-0ACB-F8A0-7434-F4E443A94E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84304" y="4335104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  <a:endParaRPr lang="el-GR" sz="2400" b="1" dirty="0"/>
            </a:p>
          </p:txBody>
        </p:sp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36B2D21D-6C7E-F173-0216-D063F80D5F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94315" y="4332733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  <a:endParaRPr lang="el-GR" sz="2400" b="1" dirty="0"/>
            </a:p>
          </p:txBody>
        </p:sp>
        <p:sp>
          <p:nvSpPr>
            <p:cNvPr id="39" name="Οβάλ 38">
              <a:extLst>
                <a:ext uri="{FF2B5EF4-FFF2-40B4-BE49-F238E27FC236}">
                  <a16:creationId xmlns:a16="http://schemas.microsoft.com/office/drawing/2014/main" id="{AA6260D7-2D2E-883C-2055-8D9560CBA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5216" y="4341336"/>
              <a:ext cx="540000" cy="540000"/>
            </a:xfrm>
            <a:prstGeom prst="ellipse">
              <a:avLst/>
            </a:prstGeom>
            <a:solidFill>
              <a:srgbClr val="FF53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  <a:endParaRPr lang="el-GR" sz="2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F79AEA9-E8D1-F429-4544-28E9508A3298}"/>
                </a:ext>
              </a:extLst>
            </p:cNvPr>
            <p:cNvSpPr txBox="1"/>
            <p:nvPr/>
          </p:nvSpPr>
          <p:spPr>
            <a:xfrm>
              <a:off x="1054206" y="4979585"/>
              <a:ext cx="2637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0B1338"/>
                  </a:solidFill>
                </a:rPr>
                <a:t>Αντίγραφα δεδομένων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54DAB2-F170-3843-A0EA-F2CF5B9208CC}"/>
                </a:ext>
              </a:extLst>
            </p:cNvPr>
            <p:cNvSpPr txBox="1"/>
            <p:nvPr/>
          </p:nvSpPr>
          <p:spPr>
            <a:xfrm>
              <a:off x="540672" y="5425253"/>
              <a:ext cx="34199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/>
                <a:t>Κρατάμε 3 κόπιες των δεδομένων</a:t>
              </a:r>
              <a:r>
                <a:rPr lang="en-US" dirty="0"/>
                <a:t>.</a:t>
              </a:r>
              <a:endParaRPr lang="el-GR" dirty="0"/>
            </a:p>
            <a:p>
              <a:pPr algn="ctr"/>
              <a:r>
                <a:rPr lang="el-GR" dirty="0"/>
                <a:t>Το αρχικό &amp; 2 αντίγραφα</a:t>
              </a:r>
              <a:r>
                <a:rPr lang="en-US" dirty="0"/>
                <a:t>.</a:t>
              </a:r>
              <a:endParaRPr lang="el-GR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23C840-01E8-19BE-ABA8-B1985C7EF2D4}"/>
                </a:ext>
              </a:extLst>
            </p:cNvPr>
            <p:cNvSpPr txBox="1"/>
            <p:nvPr/>
          </p:nvSpPr>
          <p:spPr>
            <a:xfrm>
              <a:off x="4609754" y="4995377"/>
              <a:ext cx="3109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rgbClr val="0B1338"/>
                  </a:solidFill>
                </a:rPr>
                <a:t>Τύποι μέσων αποθήκευσης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8708FD-84F5-EF16-E719-1CA85378101C}"/>
                </a:ext>
              </a:extLst>
            </p:cNvPr>
            <p:cNvSpPr txBox="1"/>
            <p:nvPr/>
          </p:nvSpPr>
          <p:spPr>
            <a:xfrm>
              <a:off x="4310604" y="5434444"/>
              <a:ext cx="3835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Αποθηκεύετε τα αντίγραφα σε 2 διαφορετικά μέσα αποθήκευσης </a:t>
              </a:r>
              <a:endParaRPr lang="en-US" dirty="0"/>
            </a:p>
            <a:p>
              <a:pPr algn="ctr"/>
              <a:r>
                <a:rPr lang="el-GR" dirty="0"/>
                <a:t>(πχ εσωτερικός &amp; εξωτερικός δίσκος)</a:t>
              </a:r>
              <a:r>
                <a:rPr lang="en-US" dirty="0"/>
                <a:t>.</a:t>
              </a:r>
              <a:endParaRPr lang="el-GR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250EBD-2156-8716-72AE-C4509BAA1986}"/>
                </a:ext>
              </a:extLst>
            </p:cNvPr>
            <p:cNvSpPr txBox="1"/>
            <p:nvPr/>
          </p:nvSpPr>
          <p:spPr>
            <a:xfrm>
              <a:off x="8495135" y="4985965"/>
              <a:ext cx="31569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0B1338"/>
                  </a:solidFill>
                </a:rPr>
                <a:t>Αποθήκευση εκτός του χώρου εργασίας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2F5B5A-BD10-16AA-4BDE-DCA7AB0ED918}"/>
                </a:ext>
              </a:extLst>
            </p:cNvPr>
            <p:cNvSpPr txBox="1"/>
            <p:nvPr/>
          </p:nvSpPr>
          <p:spPr>
            <a:xfrm>
              <a:off x="8240189" y="5676015"/>
              <a:ext cx="3666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/>
                <a:t>Διατηρείτε ένα αντίγραφο ασφαλείας, εκτός χώρου εργασίας.</a:t>
              </a:r>
            </a:p>
          </p:txBody>
        </p:sp>
      </p:grpSp>
      <p:pic>
        <p:nvPicPr>
          <p:cNvPr id="70" name="Εικόνα 69">
            <a:extLst>
              <a:ext uri="{FF2B5EF4-FFF2-40B4-BE49-F238E27FC236}">
                <a16:creationId xmlns:a16="http://schemas.microsoft.com/office/drawing/2014/main" id="{45179AD9-2BF9-F0AE-8955-9DA1470255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74531FE-8F1C-FC33-8591-A8E07D198EC6}"/>
              </a:ext>
            </a:extLst>
          </p:cNvPr>
          <p:cNvSpPr/>
          <p:nvPr/>
        </p:nvSpPr>
        <p:spPr>
          <a:xfrm>
            <a:off x="3175000" y="2794001"/>
            <a:ext cx="5905500" cy="2578100"/>
          </a:xfrm>
          <a:prstGeom prst="rect">
            <a:avLst/>
          </a:prstGeom>
          <a:noFill/>
          <a:ln w="57150" cap="rnd">
            <a:solidFill>
              <a:srgbClr val="FF534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FE7526C-9F0B-AB64-9623-66267B4AB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5907" r="6270" b="8631"/>
          <a:stretch/>
        </p:blipFill>
        <p:spPr>
          <a:xfrm>
            <a:off x="4051475" y="3119747"/>
            <a:ext cx="3722481" cy="1883531"/>
          </a:xfrm>
          <a:prstGeom prst="rect">
            <a:avLst/>
          </a:prstGeom>
          <a:ln w="57150">
            <a:noFill/>
            <a:prstDash val="sysDot"/>
          </a:ln>
        </p:spPr>
      </p:pic>
      <p:sp>
        <p:nvSpPr>
          <p:cNvPr id="36" name="Ορθογώνιο: Στρογγύλεμα γωνιών 40">
            <a:extLst>
              <a:ext uri="{FF2B5EF4-FFF2-40B4-BE49-F238E27FC236}">
                <a16:creationId xmlns:a16="http://schemas.microsoft.com/office/drawing/2014/main" id="{4FD2359A-BB4F-B2E8-5037-ADF423096AAD}"/>
              </a:ext>
            </a:extLst>
          </p:cNvPr>
          <p:cNvSpPr/>
          <p:nvPr/>
        </p:nvSpPr>
        <p:spPr>
          <a:xfrm>
            <a:off x="6342786" y="4297199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Συμμόρφωση και Νομικές Απαιτήσεις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Συμμόρφωση με απαιτήσεις που καθιστούν υποχρεωτική την προστασία τω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δεδομένων μιας επιχείρησης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π.χ.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 2, GDPR, ISO).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Ορθογώνιο: Στρογγύλεμα γωνιών 40">
            <a:extLst>
              <a:ext uri="{FF2B5EF4-FFF2-40B4-BE49-F238E27FC236}">
                <a16:creationId xmlns:a16="http://schemas.microsoft.com/office/drawing/2014/main" id="{E38AF7E6-2F83-A731-C59E-7C84B9AC9169}"/>
              </a:ext>
            </a:extLst>
          </p:cNvPr>
          <p:cNvSpPr/>
          <p:nvPr/>
        </p:nvSpPr>
        <p:spPr>
          <a:xfrm>
            <a:off x="6342786" y="1703858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Εξασφάλιση Επιχειρηματικής Συνέχειας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Δυνατότητα επαναλειτουργίας της εταιρείας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ακόμα και εάν χαθούν κρίσιμα  δεδομένα.</a:t>
            </a:r>
          </a:p>
        </p:txBody>
      </p:sp>
      <p:sp>
        <p:nvSpPr>
          <p:cNvPr id="34" name="Ορθογώνιο: Στρογγύλεμα γωνιών 40">
            <a:extLst>
              <a:ext uri="{FF2B5EF4-FFF2-40B4-BE49-F238E27FC236}">
                <a16:creationId xmlns:a16="http://schemas.microsoft.com/office/drawing/2014/main" id="{1168C6BC-17DB-7A8B-1FA8-C0E64D361F88}"/>
              </a:ext>
            </a:extLst>
          </p:cNvPr>
          <p:cNvSpPr/>
          <p:nvPr/>
        </p:nvSpPr>
        <p:spPr>
          <a:xfrm>
            <a:off x="440716" y="4297199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Διατήρηση Εμπιστοσύνης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Τα αντίγραφα ασφαλείας συμβάλουν στην αξιοπιστία της εταιρείας και στην εμπιστοσύνη των συνεργατών.</a:t>
            </a:r>
            <a:endParaRPr lang="el-GR" sz="2000" dirty="0"/>
          </a:p>
        </p:txBody>
      </p:sp>
      <p:sp>
        <p:nvSpPr>
          <p:cNvPr id="32" name="Ορθογώνιο: Στρογγύλεμα γωνιών 40">
            <a:extLst>
              <a:ext uri="{FF2B5EF4-FFF2-40B4-BE49-F238E27FC236}">
                <a16:creationId xmlns:a16="http://schemas.microsoft.com/office/drawing/2014/main" id="{69D8792C-BB99-836E-3890-7AD672402B86}"/>
              </a:ext>
            </a:extLst>
          </p:cNvPr>
          <p:cNvSpPr/>
          <p:nvPr/>
        </p:nvSpPr>
        <p:spPr>
          <a:xfrm>
            <a:off x="440716" y="1703858"/>
            <a:ext cx="5472000" cy="2088000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Προστασία από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Κυβερνοεπιθέσεις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διατήρηση αντιγράφων σε διαφορετική τοποθεσία εξασφαλίζει την άμεση αποκατάσταση μετά από μια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κυβερνοεπίθεση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CA62E-7247-95FB-A335-B9867253DA34}"/>
              </a:ext>
            </a:extLst>
          </p:cNvPr>
          <p:cNvSpPr txBox="1">
            <a:spLocks/>
          </p:cNvSpPr>
          <p:nvPr/>
        </p:nvSpPr>
        <p:spPr>
          <a:xfrm>
            <a:off x="3694699" y="-775953"/>
            <a:ext cx="5252610" cy="1706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l-GR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8CFC10-8E90-0920-23E5-2AE39153B679}"/>
              </a:ext>
            </a:extLst>
          </p:cNvPr>
          <p:cNvSpPr txBox="1">
            <a:spLocks/>
          </p:cNvSpPr>
          <p:nvPr/>
        </p:nvSpPr>
        <p:spPr>
          <a:xfrm>
            <a:off x="4918511" y="-691097"/>
            <a:ext cx="5036849" cy="1332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l-GR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4FA758-6C80-0F80-9C33-C806872B1ED0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9284813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Γιατί είναι αναγκαίο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105692E-303F-4FCE-4D1B-81A4347C0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βάλ 14">
            <a:extLst>
              <a:ext uri="{FF2B5EF4-FFF2-40B4-BE49-F238E27FC236}">
                <a16:creationId xmlns:a16="http://schemas.microsoft.com/office/drawing/2014/main" id="{835CDAFE-4F0D-0CE0-BF2B-56F09F7E4720}"/>
              </a:ext>
            </a:extLst>
          </p:cNvPr>
          <p:cNvSpPr>
            <a:spLocks noChangeAspect="1"/>
          </p:cNvSpPr>
          <p:nvPr/>
        </p:nvSpPr>
        <p:spPr>
          <a:xfrm>
            <a:off x="4035424" y="1868893"/>
            <a:ext cx="4121151" cy="4121151"/>
          </a:xfrm>
          <a:prstGeom prst="ellipse">
            <a:avLst/>
          </a:prstGeom>
          <a:noFill/>
          <a:ln w="47625" cap="rnd">
            <a:solidFill>
              <a:srgbClr val="FF534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6AA57-3ABB-5D44-8F04-6339850C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16" y="6448196"/>
            <a:ext cx="1530138" cy="395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Πηγή: </a:t>
            </a:r>
            <a:r>
              <a:rPr lang="en-US" sz="1800" dirty="0"/>
              <a:t>IBM</a:t>
            </a:r>
            <a:endParaRPr lang="el-GR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F9D70E-E5CC-99CD-14E0-3687879D0597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σημασία της πρόληψης Απώλειας Δεδομένων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DD5CE7-C0D7-0566-10D6-8C4320230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sp>
        <p:nvSpPr>
          <p:cNvPr id="11" name="Ορθογώνιο: Στρογγύλεμα γωνιών 40">
            <a:extLst>
              <a:ext uri="{FF2B5EF4-FFF2-40B4-BE49-F238E27FC236}">
                <a16:creationId xmlns:a16="http://schemas.microsoft.com/office/drawing/2014/main" id="{2D454577-7A77-D134-E841-F902C1404278}"/>
              </a:ext>
            </a:extLst>
          </p:cNvPr>
          <p:cNvSpPr/>
          <p:nvPr/>
        </p:nvSpPr>
        <p:spPr>
          <a:xfrm>
            <a:off x="212116" y="1739082"/>
            <a:ext cx="5796000" cy="2190606"/>
          </a:xfrm>
          <a:prstGeom prst="roundRect">
            <a:avLst>
              <a:gd name="adj" fmla="val 50000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Συχνότητα Περιστατικών Απώλειας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58% των μικρών επιχειρήσεων δεν είναι προετοιμασμένες για ένα περιστατικό απώλειας δεδομένων, ενώ το 60% που βιώνουν απώλεια κλείνουν εντός 6 μηνών.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40">
            <a:extLst>
              <a:ext uri="{FF2B5EF4-FFF2-40B4-BE49-F238E27FC236}">
                <a16:creationId xmlns:a16="http://schemas.microsoft.com/office/drawing/2014/main" id="{C5D217C6-DE51-A81C-FC1D-82BAAA7A8CA5}"/>
              </a:ext>
            </a:extLst>
          </p:cNvPr>
          <p:cNvSpPr/>
          <p:nvPr/>
        </p:nvSpPr>
        <p:spPr>
          <a:xfrm>
            <a:off x="184352" y="4362777"/>
            <a:ext cx="5796000" cy="1589326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Αιτίες Απώλειας Δεδομένων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Βλάβες υλικού,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ανθρώπινο λάθος,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κακόβουλο λογισμικό ή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κυβερνοεπίθεση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3" name="Ορθογώνιο: Στρογγύλεμα γωνιών 40">
            <a:extLst>
              <a:ext uri="{FF2B5EF4-FFF2-40B4-BE49-F238E27FC236}">
                <a16:creationId xmlns:a16="http://schemas.microsoft.com/office/drawing/2014/main" id="{1E1988A1-F057-2118-7528-EB7667ED9E86}"/>
              </a:ext>
            </a:extLst>
          </p:cNvPr>
          <p:cNvSpPr/>
          <p:nvPr/>
        </p:nvSpPr>
        <p:spPr>
          <a:xfrm>
            <a:off x="6211649" y="4311570"/>
            <a:ext cx="5796000" cy="1589326"/>
          </a:xfrm>
          <a:prstGeom prst="roundRect">
            <a:avLst>
              <a:gd name="adj" fmla="val 50000"/>
            </a:avLst>
          </a:prstGeom>
          <a:solidFill>
            <a:srgbClr val="EDF0F7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Οικονομικό Κόστος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 αρχείο δεδομένων που διέρρευσε κοστίζει κατά μέσο όρο 165$.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Ορθογώνιο: Στρογγύλεμα γωνιών 40">
            <a:extLst>
              <a:ext uri="{FF2B5EF4-FFF2-40B4-BE49-F238E27FC236}">
                <a16:creationId xmlns:a16="http://schemas.microsoft.com/office/drawing/2014/main" id="{71244BD3-1587-B1B2-876B-1794E904240A}"/>
              </a:ext>
            </a:extLst>
          </p:cNvPr>
          <p:cNvSpPr/>
          <p:nvPr/>
        </p:nvSpPr>
        <p:spPr>
          <a:xfrm>
            <a:off x="6211649" y="1738863"/>
            <a:ext cx="5796000" cy="2190606"/>
          </a:xfrm>
          <a:prstGeom prst="roundRect">
            <a:avLst>
              <a:gd name="adj" fmla="val 50000"/>
            </a:avLst>
          </a:prstGeom>
          <a:solidFill>
            <a:srgbClr val="DDE0EF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Τοπικό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Cloud Backup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Από το 2022, περίπου το 60% όλων των εταιρικών δεδομένων αποθηκεύονται στο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ενώ το 33% των χρηστών βασίζεται αποκλειστικά σε τοπικά αντίγραφα ασφαλείας.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9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 descr="Εικόνα που περιέχει λογότυπο, σύμβολο, στιγμιότυπο οθόνης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5C6D5B27-D29B-4AD2-784C-66DC014D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002" y="1345947"/>
            <a:ext cx="4785890" cy="6091133"/>
          </a:xfrm>
          <a:prstGeom prst="rect">
            <a:avLst/>
          </a:prstGeom>
        </p:spPr>
      </p:pic>
      <p:sp>
        <p:nvSpPr>
          <p:cNvPr id="45" name="Ορθογώνιο: Στρογγύλεμα γωνιών 44">
            <a:extLst>
              <a:ext uri="{FF2B5EF4-FFF2-40B4-BE49-F238E27FC236}">
                <a16:creationId xmlns:a16="http://schemas.microsoft.com/office/drawing/2014/main" id="{C77AF4EC-C6FC-48A5-6B51-0F35E22D0720}"/>
              </a:ext>
            </a:extLst>
          </p:cNvPr>
          <p:cNvSpPr/>
          <p:nvPr/>
        </p:nvSpPr>
        <p:spPr>
          <a:xfrm>
            <a:off x="8224114" y="3131449"/>
            <a:ext cx="3653551" cy="2735951"/>
          </a:xfrm>
          <a:prstGeom prst="roundRect">
            <a:avLst>
              <a:gd name="adj" fmla="val 5618"/>
            </a:avLst>
          </a:prstGeom>
          <a:solidFill>
            <a:srgbClr val="CFD6E9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2062C541-2430-8A6F-BC16-6998D779BAFA}"/>
              </a:ext>
            </a:extLst>
          </p:cNvPr>
          <p:cNvSpPr/>
          <p:nvPr/>
        </p:nvSpPr>
        <p:spPr>
          <a:xfrm>
            <a:off x="4412386" y="3130664"/>
            <a:ext cx="3653551" cy="2735951"/>
          </a:xfrm>
          <a:prstGeom prst="roundRect">
            <a:avLst>
              <a:gd name="adj" fmla="val 5618"/>
            </a:avLst>
          </a:prstGeom>
          <a:solidFill>
            <a:srgbClr val="DFE3F1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ctr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Encryption </a:t>
            </a:r>
            <a:r>
              <a:rPr lang="el-GR" sz="2200" dirty="0">
                <a:solidFill>
                  <a:schemeClr val="tx1"/>
                </a:solidFill>
              </a:rPr>
              <a:t>με </a:t>
            </a:r>
            <a:r>
              <a:rPr lang="en-US" sz="2200" dirty="0">
                <a:solidFill>
                  <a:schemeClr val="tx1"/>
                </a:solidFill>
              </a:rPr>
              <a:t>AES </a:t>
            </a:r>
            <a:r>
              <a:rPr lang="el-GR" sz="2200" dirty="0">
                <a:solidFill>
                  <a:schemeClr val="tx1"/>
                </a:solidFill>
              </a:rPr>
              <a:t>256</a:t>
            </a:r>
            <a:r>
              <a:rPr lang="en-US" sz="2200" dirty="0">
                <a:solidFill>
                  <a:schemeClr val="tx1"/>
                </a:solidFill>
              </a:rPr>
              <a:t>bit.</a:t>
            </a:r>
            <a:endParaRPr lang="el-GR" sz="2200" dirty="0">
              <a:solidFill>
                <a:schemeClr val="tx1"/>
              </a:solidFill>
            </a:endParaRPr>
          </a:p>
          <a:p>
            <a:pPr marL="92075" algn="ctr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Immutable Backup.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>
                <a:solidFill>
                  <a:schemeClr val="tx1"/>
                </a:solidFill>
              </a:rPr>
              <a:t>Προστασία με </a:t>
            </a:r>
            <a:r>
              <a:rPr lang="en-US" sz="2200" dirty="0">
                <a:solidFill>
                  <a:schemeClr val="tx1"/>
                </a:solidFill>
              </a:rPr>
              <a:t>Next Generation Firewalls.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sz="2200" dirty="0">
                <a:solidFill>
                  <a:schemeClr val="tx1"/>
                </a:solidFill>
              </a:rPr>
              <a:t>	</a:t>
            </a:r>
            <a:endParaRPr lang="el-GR" sz="2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4489058B-E4BA-D4F8-8CB0-D095598903AB}"/>
              </a:ext>
            </a:extLst>
          </p:cNvPr>
          <p:cNvSpPr/>
          <p:nvPr/>
        </p:nvSpPr>
        <p:spPr>
          <a:xfrm>
            <a:off x="648942" y="3130663"/>
            <a:ext cx="3653551" cy="2740485"/>
          </a:xfrm>
          <a:prstGeom prst="roundRect">
            <a:avLst>
              <a:gd name="adj" fmla="val 5618"/>
            </a:avLst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873F7A1B-21D5-939E-3455-8FECB1F9E556}"/>
              </a:ext>
            </a:extLst>
          </p:cNvPr>
          <p:cNvSpPr/>
          <p:nvPr/>
        </p:nvSpPr>
        <p:spPr>
          <a:xfrm>
            <a:off x="752612" y="3426247"/>
            <a:ext cx="34127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spcAft>
                <a:spcPts val="1200"/>
              </a:spcAft>
            </a:pPr>
            <a:r>
              <a:rPr lang="el-GR" sz="2200" dirty="0"/>
              <a:t>Πιστοποίηση με ISO 27001</a:t>
            </a:r>
            <a:r>
              <a:rPr lang="en-US" sz="2200" dirty="0"/>
              <a:t>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/>
              <a:t> Συμμόρφωση με διεθνή πρότυπα.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9D0634A8-74C5-DFD1-110B-F35447832E6B}"/>
              </a:ext>
            </a:extLst>
          </p:cNvPr>
          <p:cNvSpPr/>
          <p:nvPr/>
        </p:nvSpPr>
        <p:spPr>
          <a:xfrm>
            <a:off x="8311720" y="3273299"/>
            <a:ext cx="34068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>
              <a:spcAft>
                <a:spcPts val="1200"/>
              </a:spcAft>
            </a:pPr>
            <a:r>
              <a:rPr lang="el-GR" sz="2200" dirty="0"/>
              <a:t>Περιοδικοί έλεγχοι ασφάλειας</a:t>
            </a:r>
            <a:r>
              <a:rPr lang="en-US" sz="2200" dirty="0"/>
              <a:t>.</a:t>
            </a:r>
            <a:endParaRPr lang="el-GR" sz="2200" dirty="0"/>
          </a:p>
          <a:p>
            <a:pPr marL="92075" algn="ctr">
              <a:spcAft>
                <a:spcPts val="1200"/>
              </a:spcAft>
            </a:pPr>
            <a:r>
              <a:rPr lang="el-GR" sz="2200" dirty="0"/>
              <a:t>Εφεδρικές διατάξεις σε όλα τα επίπεδα.</a:t>
            </a:r>
          </a:p>
          <a:p>
            <a:pPr marL="92075" algn="ctr">
              <a:spcAft>
                <a:spcPts val="1200"/>
              </a:spcAft>
            </a:pPr>
            <a:r>
              <a:rPr lang="el-GR" sz="2200" dirty="0">
                <a:solidFill>
                  <a:schemeClr val="tx1"/>
                </a:solidFill>
              </a:rPr>
              <a:t>Διατήρηση δεδομένων σε 2 </a:t>
            </a:r>
            <a:r>
              <a:rPr lang="en-US" sz="2200" dirty="0"/>
              <a:t>d</a:t>
            </a:r>
            <a:r>
              <a:rPr lang="el-GR" sz="2200" dirty="0" err="1">
                <a:solidFill>
                  <a:schemeClr val="tx1"/>
                </a:solidFill>
              </a:rPr>
              <a:t>atacenters</a:t>
            </a:r>
            <a:r>
              <a:rPr lang="el-GR" sz="2200" dirty="0">
                <a:solidFill>
                  <a:schemeClr val="tx1"/>
                </a:solidFill>
              </a:rPr>
              <a:t>.</a:t>
            </a:r>
            <a:endParaRPr lang="el-GR" sz="2200" dirty="0"/>
          </a:p>
        </p:txBody>
      </p:sp>
      <p:cxnSp>
        <p:nvCxnSpPr>
          <p:cNvPr id="38" name="Ευθεία γραμμή σύνδεσης 37">
            <a:extLst>
              <a:ext uri="{FF2B5EF4-FFF2-40B4-BE49-F238E27FC236}">
                <a16:creationId xmlns:a16="http://schemas.microsoft.com/office/drawing/2014/main" id="{64A53ABF-DEF5-019F-1B87-4A5E5A1DE84C}"/>
              </a:ext>
            </a:extLst>
          </p:cNvPr>
          <p:cNvCxnSpPr>
            <a:cxnSpLocks/>
          </p:cNvCxnSpPr>
          <p:nvPr/>
        </p:nvCxnSpPr>
        <p:spPr>
          <a:xfrm>
            <a:off x="5597784" y="3871034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>
            <a:extLst>
              <a:ext uri="{FF2B5EF4-FFF2-40B4-BE49-F238E27FC236}">
                <a16:creationId xmlns:a16="http://schemas.microsoft.com/office/drawing/2014/main" id="{BA67ABA1-8F9F-6311-41CE-A3987563B312}"/>
              </a:ext>
            </a:extLst>
          </p:cNvPr>
          <p:cNvCxnSpPr>
            <a:cxnSpLocks/>
          </p:cNvCxnSpPr>
          <p:nvPr/>
        </p:nvCxnSpPr>
        <p:spPr>
          <a:xfrm>
            <a:off x="9365089" y="4093513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Ευθεία γραμμή σύνδεσης 39">
            <a:extLst>
              <a:ext uri="{FF2B5EF4-FFF2-40B4-BE49-F238E27FC236}">
                <a16:creationId xmlns:a16="http://schemas.microsoft.com/office/drawing/2014/main" id="{93C4C18D-8589-740C-4205-CDCD733D3DAD}"/>
              </a:ext>
            </a:extLst>
          </p:cNvPr>
          <p:cNvCxnSpPr>
            <a:cxnSpLocks/>
          </p:cNvCxnSpPr>
          <p:nvPr/>
        </p:nvCxnSpPr>
        <p:spPr>
          <a:xfrm>
            <a:off x="9354472" y="4920151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10FBD622-A746-005D-CBCF-1AC00E5225A7}"/>
              </a:ext>
            </a:extLst>
          </p:cNvPr>
          <p:cNvSpPr/>
          <p:nvPr/>
        </p:nvSpPr>
        <p:spPr>
          <a:xfrm>
            <a:off x="648943" y="2292003"/>
            <a:ext cx="3653551" cy="711814"/>
          </a:xfrm>
          <a:prstGeom prst="roundRect">
            <a:avLst/>
          </a:prstGeom>
          <a:solidFill>
            <a:srgbClr val="F4F5FA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5A1018-C398-0261-FFAF-9A7F783B8A42}"/>
              </a:ext>
            </a:extLst>
          </p:cNvPr>
          <p:cNvSpPr/>
          <p:nvPr/>
        </p:nvSpPr>
        <p:spPr>
          <a:xfrm>
            <a:off x="752612" y="2382929"/>
            <a:ext cx="3270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Αξιοπιστία</a:t>
            </a:r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9B7EA199-3846-2B93-7086-B1C177F3FAC3}"/>
              </a:ext>
            </a:extLst>
          </p:cNvPr>
          <p:cNvSpPr/>
          <p:nvPr/>
        </p:nvSpPr>
        <p:spPr>
          <a:xfrm>
            <a:off x="4431220" y="2286032"/>
            <a:ext cx="3653551" cy="711814"/>
          </a:xfrm>
          <a:prstGeom prst="roundRect">
            <a:avLst/>
          </a:prstGeom>
          <a:solidFill>
            <a:srgbClr val="DFE3F1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BC0464E-4CCE-6559-F2EC-C10326D51FA7}"/>
              </a:ext>
            </a:extLst>
          </p:cNvPr>
          <p:cNvSpPr/>
          <p:nvPr/>
        </p:nvSpPr>
        <p:spPr>
          <a:xfrm>
            <a:off x="4480913" y="2375697"/>
            <a:ext cx="3605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Ασφάλεια Δεδομένων</a:t>
            </a:r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B7E15D04-DFF6-F950-B004-9C74298DE721}"/>
              </a:ext>
            </a:extLst>
          </p:cNvPr>
          <p:cNvSpPr/>
          <p:nvPr/>
        </p:nvSpPr>
        <p:spPr>
          <a:xfrm>
            <a:off x="8213497" y="2281400"/>
            <a:ext cx="3653551" cy="711814"/>
          </a:xfrm>
          <a:prstGeom prst="roundRect">
            <a:avLst/>
          </a:prstGeom>
          <a:solidFill>
            <a:srgbClr val="CFD6E9"/>
          </a:solidFill>
          <a:ln>
            <a:noFill/>
          </a:ln>
          <a:effectLst>
            <a:outerShdw blurRad="152400" dist="1524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D579BDF-A519-B1EC-A2CA-B000DDFC6D0F}"/>
              </a:ext>
            </a:extLst>
          </p:cNvPr>
          <p:cNvSpPr/>
          <p:nvPr/>
        </p:nvSpPr>
        <p:spPr>
          <a:xfrm>
            <a:off x="8311720" y="2363082"/>
            <a:ext cx="340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B1338"/>
                </a:solidFill>
              </a:rPr>
              <a:t>Ασφάλεια Υποδομών </a:t>
            </a:r>
          </a:p>
        </p:txBody>
      </p:sp>
      <p:cxnSp>
        <p:nvCxnSpPr>
          <p:cNvPr id="8" name="Ευθεία γραμμή σύνδεσης 31">
            <a:extLst>
              <a:ext uri="{FF2B5EF4-FFF2-40B4-BE49-F238E27FC236}">
                <a16:creationId xmlns:a16="http://schemas.microsoft.com/office/drawing/2014/main" id="{7089B951-C82D-334B-A856-42CB37EABC12}"/>
              </a:ext>
            </a:extLst>
          </p:cNvPr>
          <p:cNvCxnSpPr>
            <a:cxnSpLocks/>
          </p:cNvCxnSpPr>
          <p:nvPr/>
        </p:nvCxnSpPr>
        <p:spPr>
          <a:xfrm>
            <a:off x="5572195" y="4378813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31">
            <a:extLst>
              <a:ext uri="{FF2B5EF4-FFF2-40B4-BE49-F238E27FC236}">
                <a16:creationId xmlns:a16="http://schemas.microsoft.com/office/drawing/2014/main" id="{ED55BAD6-DCD8-0C4E-1234-1C217CEE22EB}"/>
              </a:ext>
            </a:extLst>
          </p:cNvPr>
          <p:cNvCxnSpPr>
            <a:cxnSpLocks/>
          </p:cNvCxnSpPr>
          <p:nvPr/>
        </p:nvCxnSpPr>
        <p:spPr>
          <a:xfrm>
            <a:off x="1789917" y="3928986"/>
            <a:ext cx="1371600" cy="0"/>
          </a:xfrm>
          <a:prstGeom prst="line">
            <a:avLst/>
          </a:prstGeom>
          <a:ln w="28575" cap="rnd">
            <a:solidFill>
              <a:srgbClr val="9731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3997829-9492-9D21-EC24-35BC8E77BCA3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Η υποδομή μας</a:t>
            </a:r>
            <a:endParaRPr lang="en-US" dirty="0">
              <a:solidFill>
                <a:srgbClr val="0B1338"/>
              </a:solidFill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5D4FE0C-3E7E-AA53-5F2F-BEEDCB9B0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2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302A05-0252-1BF7-AFE7-D85B150EE3E2}"/>
              </a:ext>
            </a:extLst>
          </p:cNvPr>
          <p:cNvSpPr txBox="1">
            <a:spLocks/>
          </p:cNvSpPr>
          <p:nvPr/>
        </p:nvSpPr>
        <p:spPr>
          <a:xfrm>
            <a:off x="1678598" y="395402"/>
            <a:ext cx="10301285" cy="103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Τύποι </a:t>
            </a:r>
            <a:r>
              <a:rPr lang="en-US" dirty="0"/>
              <a:t>Backup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85E160-6AE2-E57C-FE53-0D411637A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5"/>
          <a:stretch/>
        </p:blipFill>
        <p:spPr>
          <a:xfrm>
            <a:off x="212117" y="132240"/>
            <a:ext cx="1281470" cy="1490716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99F317D8-5CAB-FCF0-555E-DF3BFA1A0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050652"/>
              </p:ext>
            </p:extLst>
          </p:nvPr>
        </p:nvGraphicFramePr>
        <p:xfrm>
          <a:off x="1187933" y="1439333"/>
          <a:ext cx="112826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5" name="Ομάδα 14" hidden="1">
            <a:extLst>
              <a:ext uri="{FF2B5EF4-FFF2-40B4-BE49-F238E27FC236}">
                <a16:creationId xmlns:a16="http://schemas.microsoft.com/office/drawing/2014/main" id="{05FF8F68-B0B0-4118-A827-9EED3D1724FF}"/>
              </a:ext>
            </a:extLst>
          </p:cNvPr>
          <p:cNvGrpSpPr/>
          <p:nvPr/>
        </p:nvGrpSpPr>
        <p:grpSpPr>
          <a:xfrm>
            <a:off x="2045599" y="-684002"/>
            <a:ext cx="684002" cy="684002"/>
            <a:chOff x="2045599" y="-684002"/>
            <a:chExt cx="684002" cy="684002"/>
          </a:xfrm>
        </p:grpSpPr>
        <p:sp>
          <p:nvSpPr>
            <p:cNvPr id="12" name="Κύκλος: Κενός 11">
              <a:extLst>
                <a:ext uri="{FF2B5EF4-FFF2-40B4-BE49-F238E27FC236}">
                  <a16:creationId xmlns:a16="http://schemas.microsoft.com/office/drawing/2014/main" id="{A2C16632-705B-D641-AB01-5883B8602B31}"/>
                </a:ext>
              </a:extLst>
            </p:cNvPr>
            <p:cNvSpPr/>
            <p:nvPr/>
          </p:nvSpPr>
          <p:spPr>
            <a:xfrm>
              <a:off x="2045599" y="-684002"/>
              <a:ext cx="684002" cy="684002"/>
            </a:xfrm>
            <a:prstGeom prst="donut">
              <a:avLst>
                <a:gd name="adj" fmla="val 19374"/>
              </a:avLst>
            </a:prstGeom>
            <a:solidFill>
              <a:srgbClr val="557ABC"/>
            </a:solidFill>
            <a:ln w="0">
              <a:solidFill>
                <a:schemeClr val="bg1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CA5A86ED-9422-B3AB-D0F9-2E11A2BAE996}"/>
                </a:ext>
              </a:extLst>
            </p:cNvPr>
            <p:cNvSpPr/>
            <p:nvPr/>
          </p:nvSpPr>
          <p:spPr>
            <a:xfrm>
              <a:off x="2387600" y="-684002"/>
              <a:ext cx="342001" cy="684002"/>
            </a:xfrm>
            <a:prstGeom prst="rect">
              <a:avLst/>
            </a:prstGeom>
            <a:solidFill>
              <a:srgbClr val="EBEEF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4561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1103</Words>
  <Application>Microsoft Office PowerPoint</Application>
  <PresentationFormat>Ευρεία οθόνη</PresentationFormat>
  <Paragraphs>169</Paragraphs>
  <Slides>18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Παρουσίαση του PowerPoint</vt:lpstr>
      <vt:lpstr>Σουίτα εφαρμογών Secure Office</vt:lpstr>
      <vt:lpstr>Παρουσίαση του PowerPoint</vt:lpstr>
      <vt:lpstr>Παρουσίαση του PowerPoint</vt:lpstr>
      <vt:lpstr>Οι 3 Κανόνες του backup (3-2-1)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 Efstathopoulou</dc:creator>
  <cp:lastModifiedBy>marketing digitalsima</cp:lastModifiedBy>
  <cp:revision>76</cp:revision>
  <dcterms:created xsi:type="dcterms:W3CDTF">2024-05-10T13:24:38Z</dcterms:created>
  <dcterms:modified xsi:type="dcterms:W3CDTF">2024-10-09T13:09:51Z</dcterms:modified>
</cp:coreProperties>
</file>